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wmf" ContentType="image/x-wmf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56" r:id="rId2"/>
    <p:sldId id="362" r:id="rId3"/>
    <p:sldId id="375" r:id="rId4"/>
    <p:sldId id="367" r:id="rId5"/>
    <p:sldId id="319" r:id="rId6"/>
    <p:sldId id="349" r:id="rId7"/>
    <p:sldId id="376" r:id="rId8"/>
    <p:sldId id="321" r:id="rId9"/>
    <p:sldId id="322" r:id="rId10"/>
    <p:sldId id="323" r:id="rId11"/>
    <p:sldId id="324" r:id="rId12"/>
    <p:sldId id="326" r:id="rId13"/>
    <p:sldId id="368" r:id="rId14"/>
    <p:sldId id="374" r:id="rId15"/>
    <p:sldId id="377" r:id="rId16"/>
    <p:sldId id="361" r:id="rId17"/>
  </p:sldIdLst>
  <p:sldSz cx="9144000" cy="6858000" type="screen4x3"/>
  <p:notesSz cx="9931400" cy="68453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FFFFFF"/>
    <a:srgbClr val="000000"/>
    <a:srgbClr val="0000FF"/>
    <a:srgbClr val="FF3300"/>
    <a:srgbClr val="00CC00"/>
    <a:srgbClr val="0099FF"/>
    <a:srgbClr val="A6A6A6"/>
    <a:srgbClr val="F8F8F8"/>
    <a:srgbClr val="FF33CC"/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53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4513" y="0"/>
            <a:ext cx="43053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02400"/>
            <a:ext cx="4305300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4513" y="6502400"/>
            <a:ext cx="4305300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6B3BA59F-E3FA-4795-9649-EC23C6181EB9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713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626100" y="0"/>
            <a:ext cx="4303713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54162E16-1137-4AFC-AECF-02590BF2B051}" type="datetimeFigureOut">
              <a:rPr lang="ja-JP" altLang="en-US"/>
              <a:pPr>
                <a:defRPr/>
              </a:pPr>
              <a:t>2008/10/8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3254375" y="512763"/>
            <a:ext cx="342265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93775" y="3251200"/>
            <a:ext cx="7943850" cy="308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4303713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626100" y="6502400"/>
            <a:ext cx="4303713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6FAE2B26-907F-44EF-AD91-838ABC4ACE72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</p:grpSp>
      </p:grpSp>
      <p:sp>
        <p:nvSpPr>
          <p:cNvPr id="1332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32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5B1E1-22B3-41BA-8F4E-3C777DCD15E2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1D465-8DB3-4CAD-9D52-ED4489CF0200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9D659-E5F6-4BB5-AB6A-86450A07CC74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AF597-2132-436D-9753-4F712CAD8BAD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72F96-BBE0-4118-81FF-F6FB5016E51A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A2707-0AA3-4B01-8CC5-CB363208BEF7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6E673-78E2-4EFF-A80B-C1CBB467E56F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EDA3B-6209-418B-8BE9-C2D1F2DC29E0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7D2F9-45E2-4DE6-8187-F47AD869B10E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55805-F9A6-4F49-9906-390C268A8C5C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84963-1180-4377-AB83-5BC5FE8B3B82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2291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292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2294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12295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12296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12297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12298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12299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12300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12301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12302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</p:grpSp>
      </p:grpSp>
      <p:sp>
        <p:nvSpPr>
          <p:cNvPr id="12303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2304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2305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306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307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00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50" charset="-128"/>
              </a:defRPr>
            </a:lvl1pPr>
          </a:lstStyle>
          <a:p>
            <a:pPr>
              <a:defRPr/>
            </a:pPr>
            <a:fld id="{3F4B2E1D-7CD9-4A74-8DE9-0A5160FF78C8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6.bin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slideLayout" Target="../slideLayouts/slideLayout6.xml"/><Relationship Id="rId7" Type="http://schemas.openxmlformats.org/officeDocument/2006/relationships/oleObject" Target="../embeddings/oleObject8.bin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7.png"/><Relationship Id="rId4" Type="http://schemas.openxmlformats.org/officeDocument/2006/relationships/image" Target="../media/image13.png"/><Relationship Id="rId9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png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8596" y="1449355"/>
            <a:ext cx="8358214" cy="2765463"/>
          </a:xfrm>
        </p:spPr>
        <p:txBody>
          <a:bodyPr/>
          <a:lstStyle/>
          <a:p>
            <a:pPr algn="ctr" eaLnBrk="1" hangingPunct="1">
              <a:lnSpc>
                <a:spcPct val="115000"/>
              </a:lnSpc>
              <a:defRPr/>
            </a:pPr>
            <a:r>
              <a:rPr lang="en-US" sz="4000" dirty="0" smtClean="0">
                <a:latin typeface="Palatino Linotype" pitchFamily="18" charset="0"/>
              </a:rPr>
              <a:t>Relativistic Particle Acceleration</a:t>
            </a:r>
            <a:br>
              <a:rPr lang="en-US" sz="4000" dirty="0" smtClean="0">
                <a:latin typeface="Palatino Linotype" pitchFamily="18" charset="0"/>
              </a:rPr>
            </a:br>
            <a:r>
              <a:rPr lang="en-US" sz="4000" dirty="0" smtClean="0">
                <a:latin typeface="Palatino Linotype" pitchFamily="18" charset="0"/>
              </a:rPr>
              <a:t>in a Developing Turbulence</a:t>
            </a:r>
            <a:br>
              <a:rPr lang="en-US" sz="4000" dirty="0" smtClean="0">
                <a:latin typeface="Palatino Linotype" pitchFamily="18" charset="0"/>
              </a:rPr>
            </a:br>
            <a:r>
              <a:rPr lang="en-US" sz="4000" dirty="0" smtClean="0">
                <a:latin typeface="Palatino Linotype" pitchFamily="18" charset="0"/>
              </a:rPr>
              <a:t> </a:t>
            </a:r>
            <a:endParaRPr lang="en-US" altLang="ja-JP" sz="4000" dirty="0" smtClean="0">
              <a:latin typeface="Palatino Linotype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971550" y="4200544"/>
            <a:ext cx="7200900" cy="1443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1" lang="en-US" altLang="ja-JP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Palatino Linotype" pitchFamily="18" charset="0"/>
                <a:ea typeface="+mn-ea"/>
                <a:cs typeface="+mn-cs"/>
              </a:rPr>
              <a:t>Shuichi M</a:t>
            </a:r>
            <a:r>
              <a:rPr kumimoji="1" lang="en-US" altLang="ja-JP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Palatino Linotype" pitchFamily="18" charset="0"/>
                <a:ea typeface="+mn-ea"/>
                <a:cs typeface="+mn-cs"/>
              </a:rPr>
              <a:t>ATSUKIYO</a:t>
            </a:r>
            <a:endParaRPr kumimoji="1" lang="en-US" altLang="ja-JP" sz="2800" b="0" i="0" u="none" strike="noStrike" kern="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Palatino Linotype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1" lang="en-US" altLang="ja-JP" sz="3200" b="0" i="0" u="none" strike="noStrike" kern="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Palatino Linotype" pitchFamily="18" charset="0"/>
                <a:ea typeface="+mn-ea"/>
                <a:cs typeface="+mn-cs"/>
              </a:rPr>
              <a:t>  </a:t>
            </a: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Palatino Linotype" pitchFamily="18" charset="0"/>
                <a:ea typeface="+mn-ea"/>
                <a:cs typeface="+mn-cs"/>
              </a:rPr>
              <a:t>ESST Kyushu Univ.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074422" y="6039169"/>
            <a:ext cx="32123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Collaborator : T. </a:t>
            </a:r>
            <a:r>
              <a:rPr kumimoji="1" lang="en-US" altLang="ja-JP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Hada</a:t>
            </a:r>
            <a:endParaRPr kumimoji="1"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グループ化 45"/>
          <p:cNvGrpSpPr/>
          <p:nvPr/>
        </p:nvGrpSpPr>
        <p:grpSpPr>
          <a:xfrm>
            <a:off x="357158" y="1928802"/>
            <a:ext cx="4214842" cy="3143272"/>
            <a:chOff x="357158" y="2061168"/>
            <a:chExt cx="4214842" cy="3143272"/>
          </a:xfrm>
        </p:grpSpPr>
        <p:sp>
          <p:nvSpPr>
            <p:cNvPr id="45" name="角丸四角形 44"/>
            <p:cNvSpPr/>
            <p:nvPr/>
          </p:nvSpPr>
          <p:spPr>
            <a:xfrm>
              <a:off x="357158" y="2061168"/>
              <a:ext cx="4214842" cy="3143272"/>
            </a:xfrm>
            <a:prstGeom prst="roundRect">
              <a:avLst>
                <a:gd name="adj" fmla="val 6301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4579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28596" y="2143137"/>
              <a:ext cx="4095750" cy="3000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9" name="正方形/長方形 38"/>
            <p:cNvSpPr/>
            <p:nvPr/>
          </p:nvSpPr>
          <p:spPr>
            <a:xfrm>
              <a:off x="970702" y="4021545"/>
              <a:ext cx="214314" cy="7143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00100" y="142852"/>
            <a:ext cx="7929618" cy="1431925"/>
          </a:xfrm>
        </p:spPr>
        <p:txBody>
          <a:bodyPr/>
          <a:lstStyle/>
          <a:p>
            <a:r>
              <a:rPr kumimoji="1" lang="en-US" altLang="ja-JP" dirty="0" smtClean="0"/>
              <a:t>Trajectory in </a:t>
            </a:r>
            <a:r>
              <a:rPr kumimoji="1" lang="en-US" altLang="ja-JP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kumimoji="1" lang="en-US" altLang="ja-JP" baseline="-25000" dirty="0" smtClean="0">
                <a:latin typeface="Symbol" pitchFamily="18" charset="2"/>
                <a:cs typeface="Times New Roman" pitchFamily="18" charset="0"/>
              </a:rPr>
              <a:t>^</a:t>
            </a:r>
            <a:r>
              <a:rPr kumimoji="1" lang="en-US" altLang="ja-JP" i="1" baseline="-25000" dirty="0" smtClean="0">
                <a:latin typeface="Symbol" pitchFamily="18" charset="2"/>
                <a:cs typeface="Times New Roman" pitchFamily="18" charset="0"/>
              </a:rPr>
              <a:t>  </a:t>
            </a:r>
            <a:r>
              <a:rPr kumimoji="1" lang="en-US" altLang="ja-JP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ja-JP" i="1" baseline="-25000" dirty="0" smtClean="0">
                <a:latin typeface="Symbol" pitchFamily="18" charset="2"/>
                <a:cs typeface="Times New Roman" pitchFamily="18" charset="0"/>
              </a:rPr>
              <a:t> </a:t>
            </a:r>
            <a:r>
              <a:rPr kumimoji="1" lang="en-US" altLang="ja-JP" i="1" dirty="0" smtClean="0">
                <a:latin typeface="Symbol" pitchFamily="18" charset="2"/>
                <a:cs typeface="Times New Roman" pitchFamily="18" charset="0"/>
              </a:rPr>
              <a:t>j</a:t>
            </a:r>
            <a:r>
              <a:rPr kumimoji="1" lang="en-US" altLang="ja-JP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ja-JP" dirty="0" smtClean="0"/>
              <a:t>space</a:t>
            </a:r>
            <a:endParaRPr kumimoji="1" lang="ja-JP" altLang="en-US" dirty="0"/>
          </a:p>
        </p:txBody>
      </p:sp>
      <p:grpSp>
        <p:nvGrpSpPr>
          <p:cNvPr id="55" name="グループ化 54"/>
          <p:cNvGrpSpPr/>
          <p:nvPr/>
        </p:nvGrpSpPr>
        <p:grpSpPr>
          <a:xfrm>
            <a:off x="571472" y="4368204"/>
            <a:ext cx="4197584" cy="2214578"/>
            <a:chOff x="571472" y="4500570"/>
            <a:chExt cx="4197584" cy="2214578"/>
          </a:xfrm>
        </p:grpSpPr>
        <p:sp>
          <p:nvSpPr>
            <p:cNvPr id="18" name="テキスト ボックス 17"/>
            <p:cNvSpPr txBox="1"/>
            <p:nvPr/>
          </p:nvSpPr>
          <p:spPr>
            <a:xfrm>
              <a:off x="571472" y="5572140"/>
              <a:ext cx="312906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dirty="0" err="1" smtClean="0"/>
                <a:t>Nonresonant</a:t>
              </a:r>
              <a:r>
                <a:rPr kumimoji="1" lang="en-US" altLang="ja-JP" dirty="0" smtClean="0"/>
                <a:t> trapping</a:t>
              </a:r>
            </a:p>
          </p:txBody>
        </p:sp>
        <p:cxnSp>
          <p:nvCxnSpPr>
            <p:cNvPr id="23" name="直線矢印コネクタ 22"/>
            <p:cNvCxnSpPr/>
            <p:nvPr/>
          </p:nvCxnSpPr>
          <p:spPr>
            <a:xfrm rot="5400000" flipH="1" flipV="1">
              <a:off x="1250133" y="4893479"/>
              <a:ext cx="1071570" cy="285752"/>
            </a:xfrm>
            <a:prstGeom prst="straightConnector1">
              <a:avLst/>
            </a:prstGeom>
            <a:ln w="1905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テキスト ボックス 25"/>
            <p:cNvSpPr txBox="1"/>
            <p:nvPr/>
          </p:nvSpPr>
          <p:spPr>
            <a:xfrm>
              <a:off x="785786" y="6007262"/>
              <a:ext cx="398327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kumimoji="1" lang="en-US" altLang="ja-JP" sz="2000" dirty="0" smtClean="0"/>
                <a:t> Finite amp. is necessary.</a:t>
              </a:r>
            </a:p>
            <a:p>
              <a:pPr>
                <a:buFont typeface="Arial" pitchFamily="34" charset="0"/>
                <a:buChar char="•"/>
              </a:pPr>
              <a:r>
                <a:rPr lang="en-US" altLang="ja-JP" sz="2000" dirty="0" smtClean="0"/>
                <a:t> Also seen in </a:t>
              </a:r>
              <a:r>
                <a:rPr lang="en-US" altLang="ja-JP" sz="2000" dirty="0" err="1" smtClean="0"/>
                <a:t>nonrelativistic</a:t>
              </a:r>
              <a:r>
                <a:rPr lang="en-US" altLang="ja-JP" sz="2000" dirty="0" smtClean="0"/>
                <a:t> limit.</a:t>
              </a:r>
              <a:endParaRPr kumimoji="1" lang="ja-JP" altLang="en-US" sz="2000" dirty="0"/>
            </a:p>
          </p:txBody>
        </p:sp>
      </p:grpSp>
      <p:grpSp>
        <p:nvGrpSpPr>
          <p:cNvPr id="54" name="グループ化 53"/>
          <p:cNvGrpSpPr/>
          <p:nvPr/>
        </p:nvGrpSpPr>
        <p:grpSpPr>
          <a:xfrm>
            <a:off x="3500430" y="1857364"/>
            <a:ext cx="5214974" cy="4857760"/>
            <a:chOff x="3357554" y="2000240"/>
            <a:chExt cx="5214974" cy="4857760"/>
          </a:xfrm>
        </p:grpSpPr>
        <p:sp>
          <p:nvSpPr>
            <p:cNvPr id="38" name="角丸四角形 37"/>
            <p:cNvSpPr/>
            <p:nvPr/>
          </p:nvSpPr>
          <p:spPr>
            <a:xfrm>
              <a:off x="4929190" y="2000240"/>
              <a:ext cx="3643338" cy="4857760"/>
            </a:xfrm>
            <a:prstGeom prst="roundRect">
              <a:avLst>
                <a:gd name="adj" fmla="val 5655"/>
              </a:avLst>
            </a:prstGeom>
            <a:solidFill>
              <a:srgbClr val="FFFFFF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5000628" y="2071678"/>
              <a:ext cx="2833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rgbClr val="000000"/>
                  </a:solidFill>
                </a:rPr>
                <a:t>Relativistic trapping</a:t>
              </a:r>
              <a:endParaRPr kumimoji="1" lang="ja-JP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251625" y="2500306"/>
              <a:ext cx="302441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buFont typeface="Arial" pitchFamily="34" charset="0"/>
                <a:buChar char="•"/>
              </a:pPr>
              <a:r>
                <a:rPr kumimoji="1" lang="en-US" altLang="ja-JP" dirty="0" smtClean="0">
                  <a:solidFill>
                    <a:srgbClr val="000000"/>
                  </a:solidFill>
                </a:rPr>
                <a:t> In small amp. limit:</a:t>
              </a:r>
              <a:endParaRPr lang="en-US" altLang="ja-JP" dirty="0" smtClean="0">
                <a:solidFill>
                  <a:srgbClr val="000000"/>
                </a:solidFill>
              </a:endParaRPr>
            </a:p>
            <a:p>
              <a:pPr algn="ctr"/>
              <a:r>
                <a:rPr kumimoji="1" lang="en-US" altLang="ja-JP" i="1" dirty="0" smtClean="0">
                  <a:solidFill>
                    <a:srgbClr val="000000"/>
                  </a:solidFill>
                  <a:latin typeface="Symbol" pitchFamily="18" charset="2"/>
                  <a:cs typeface="Times New Roman" pitchFamily="18" charset="0"/>
                </a:rPr>
                <a:t>w</a:t>
              </a:r>
              <a:r>
                <a:rPr kumimoji="1" lang="en-US" altLang="ja-JP" i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~ </a:t>
              </a:r>
              <a:r>
                <a:rPr kumimoji="1" lang="en-US" altLang="ja-JP" i="1" dirty="0" smtClean="0">
                  <a:solidFill>
                    <a:srgbClr val="000000"/>
                  </a:solidFill>
                  <a:latin typeface="Symbol" pitchFamily="18" charset="2"/>
                  <a:cs typeface="Times New Roman" pitchFamily="18" charset="0"/>
                </a:rPr>
                <a:t>W</a:t>
              </a:r>
              <a:r>
                <a:rPr kumimoji="1" lang="en-US" altLang="ja-JP" i="1" baseline="-250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0 </a:t>
              </a:r>
              <a:r>
                <a:rPr kumimoji="1" lang="en-US" altLang="ja-JP" i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/</a:t>
              </a:r>
              <a:r>
                <a:rPr kumimoji="1" lang="en-US" altLang="ja-JP" i="1" dirty="0" smtClean="0">
                  <a:solidFill>
                    <a:srgbClr val="000000"/>
                  </a:solidFill>
                  <a:latin typeface="Symbol" pitchFamily="18" charset="2"/>
                  <a:cs typeface="Times New Roman" pitchFamily="18" charset="0"/>
                </a:rPr>
                <a:t>g</a:t>
              </a:r>
            </a:p>
          </p:txBody>
        </p:sp>
        <p:cxnSp>
          <p:nvCxnSpPr>
            <p:cNvPr id="40" name="直線矢印コネクタ 39"/>
            <p:cNvCxnSpPr/>
            <p:nvPr/>
          </p:nvCxnSpPr>
          <p:spPr>
            <a:xfrm rot="10800000" flipV="1">
              <a:off x="3357554" y="2500306"/>
              <a:ext cx="1571636" cy="857256"/>
            </a:xfrm>
            <a:prstGeom prst="straightConnector1">
              <a:avLst/>
            </a:prstGeom>
            <a:ln w="28575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グループ化 51"/>
          <p:cNvGrpSpPr/>
          <p:nvPr/>
        </p:nvGrpSpPr>
        <p:grpSpPr>
          <a:xfrm>
            <a:off x="5429256" y="3357562"/>
            <a:ext cx="3214710" cy="3286126"/>
            <a:chOff x="5715008" y="3643314"/>
            <a:chExt cx="3214710" cy="3286126"/>
          </a:xfrm>
        </p:grpSpPr>
        <p:cxnSp>
          <p:nvCxnSpPr>
            <p:cNvPr id="28" name="直線矢印コネクタ 27"/>
            <p:cNvCxnSpPr/>
            <p:nvPr/>
          </p:nvCxnSpPr>
          <p:spPr>
            <a:xfrm>
              <a:off x="5715008" y="5357826"/>
              <a:ext cx="2857520" cy="1588"/>
            </a:xfrm>
            <a:prstGeom prst="straightConnector1">
              <a:avLst/>
            </a:prstGeom>
            <a:ln w="127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矢印コネクタ 29"/>
            <p:cNvCxnSpPr/>
            <p:nvPr/>
          </p:nvCxnSpPr>
          <p:spPr>
            <a:xfrm rot="5400000" flipH="1" flipV="1">
              <a:off x="6465107" y="4679165"/>
              <a:ext cx="1357322" cy="1588"/>
            </a:xfrm>
            <a:prstGeom prst="straightConnector1">
              <a:avLst/>
            </a:prstGeom>
            <a:ln w="127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/>
            <p:cNvCxnSpPr/>
            <p:nvPr/>
          </p:nvCxnSpPr>
          <p:spPr>
            <a:xfrm rot="5400000">
              <a:off x="5991429" y="4714884"/>
              <a:ext cx="1285884" cy="1588"/>
            </a:xfrm>
            <a:prstGeom prst="line">
              <a:avLst/>
            </a:prstGeom>
            <a:ln w="19050">
              <a:solidFill>
                <a:srgbClr val="0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コネクタ 32"/>
            <p:cNvCxnSpPr/>
            <p:nvPr/>
          </p:nvCxnSpPr>
          <p:spPr>
            <a:xfrm rot="5400000">
              <a:off x="7017580" y="4714090"/>
              <a:ext cx="1285884" cy="1588"/>
            </a:xfrm>
            <a:prstGeom prst="line">
              <a:avLst/>
            </a:prstGeom>
            <a:ln w="19050">
              <a:solidFill>
                <a:srgbClr val="0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テキスト ボックス 35"/>
            <p:cNvSpPr txBox="1"/>
            <p:nvPr/>
          </p:nvSpPr>
          <p:spPr>
            <a:xfrm>
              <a:off x="8549486" y="5100592"/>
              <a:ext cx="38023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i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kumimoji="1" lang="en-US" altLang="ja-JP" sz="2000" i="1" baseline="-25000" dirty="0" smtClean="0">
                  <a:solidFill>
                    <a:srgbClr val="000000"/>
                  </a:solidFill>
                  <a:latin typeface="Symbol" pitchFamily="18" charset="2"/>
                  <a:cs typeface="Times New Roman" pitchFamily="18" charset="0"/>
                </a:rPr>
                <a:t>||</a:t>
              </a:r>
              <a:endParaRPr kumimoji="1" lang="ja-JP" altLang="en-US" sz="2000" i="1" baseline="-25000" dirty="0">
                <a:solidFill>
                  <a:srgbClr val="000000"/>
                </a:solidFill>
                <a:latin typeface="Symbol" pitchFamily="18" charset="2"/>
                <a:cs typeface="Times New Roman" pitchFamily="18" charset="0"/>
              </a:endParaRP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6975550" y="3643314"/>
              <a:ext cx="4251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i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kumimoji="1" lang="en-US" altLang="ja-JP" sz="2000" i="1" baseline="-25000" dirty="0" smtClean="0">
                  <a:solidFill>
                    <a:srgbClr val="000000"/>
                  </a:solidFill>
                  <a:latin typeface="Symbol" pitchFamily="18" charset="2"/>
                  <a:cs typeface="Times New Roman" pitchFamily="18" charset="0"/>
                </a:rPr>
                <a:t>^</a:t>
              </a:r>
              <a:endParaRPr kumimoji="1" lang="ja-JP" altLang="en-US" sz="2000" i="1" baseline="-25000" dirty="0">
                <a:solidFill>
                  <a:srgbClr val="000000"/>
                </a:solidFill>
                <a:latin typeface="Symbol" pitchFamily="18" charset="2"/>
                <a:cs typeface="Times New Roman" pitchFamily="18" charset="0"/>
              </a:endParaRPr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6433108" y="5253351"/>
              <a:ext cx="6515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i="1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lang="en-US" altLang="ja-JP" i="1" baseline="-250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res</a:t>
              </a:r>
              <a:r>
                <a:rPr kumimoji="1" lang="en-US" altLang="ja-JP" i="1" baseline="-250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  <a:endParaRPr kumimoji="1" lang="ja-JP" altLang="en-US" i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7474176" y="5253351"/>
              <a:ext cx="7204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i="1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kumimoji="1" lang="en-US" altLang="ja-JP" i="1" baseline="-250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res</a:t>
              </a:r>
              <a:r>
                <a:rPr kumimoji="1" lang="en-US" altLang="ja-JP" i="1" baseline="-250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endParaRPr kumimoji="1" lang="ja-JP" altLang="en-US" i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3" name="オブジェクト 42"/>
            <p:cNvGraphicFramePr>
              <a:graphicFrameLocks noChangeAspect="1"/>
            </p:cNvGraphicFramePr>
            <p:nvPr/>
          </p:nvGraphicFramePr>
          <p:xfrm>
            <a:off x="5902327" y="5764215"/>
            <a:ext cx="2625725" cy="1165225"/>
          </p:xfrm>
          <a:graphic>
            <a:graphicData uri="http://schemas.openxmlformats.org/presentationml/2006/ole">
              <p:oleObj spid="_x0000_s24577" name="数式" r:id="rId5" imgW="1257120" imgH="558720" progId="Equation.3">
                <p:embed/>
              </p:oleObj>
            </a:graphicData>
          </a:graphic>
        </p:graphicFrame>
        <p:sp>
          <p:nvSpPr>
            <p:cNvPr id="44" name="テキスト ボックス 43"/>
            <p:cNvSpPr txBox="1"/>
            <p:nvPr/>
          </p:nvSpPr>
          <p:spPr>
            <a:xfrm>
              <a:off x="6376612" y="3743270"/>
              <a:ext cx="5132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i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NR</a:t>
              </a:r>
              <a:endParaRPr kumimoji="1" lang="ja-JP" altLang="en-US" sz="20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7416304" y="3743270"/>
              <a:ext cx="5132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i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NR</a:t>
              </a:r>
              <a:endParaRPr kumimoji="1" lang="ja-JP" altLang="en-US" sz="20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3" name="グループ化 52"/>
          <p:cNvGrpSpPr/>
          <p:nvPr/>
        </p:nvGrpSpPr>
        <p:grpSpPr>
          <a:xfrm>
            <a:off x="5384632" y="3929066"/>
            <a:ext cx="2945589" cy="1143008"/>
            <a:chOff x="5670384" y="4214818"/>
            <a:chExt cx="2945589" cy="1143008"/>
          </a:xfrm>
        </p:grpSpPr>
        <p:sp>
          <p:nvSpPr>
            <p:cNvPr id="49" name="フリーフォーム 48"/>
            <p:cNvSpPr/>
            <p:nvPr/>
          </p:nvSpPr>
          <p:spPr>
            <a:xfrm>
              <a:off x="6687147" y="4214818"/>
              <a:ext cx="1928826" cy="1143008"/>
            </a:xfrm>
            <a:custGeom>
              <a:avLst/>
              <a:gdLst>
                <a:gd name="connsiteX0" fmla="*/ 0 w 1660849"/>
                <a:gd name="connsiteY0" fmla="*/ 1763486 h 1763486"/>
                <a:gd name="connsiteX1" fmla="*/ 65315 w 1660849"/>
                <a:gd name="connsiteY1" fmla="*/ 1474237 h 1763486"/>
                <a:gd name="connsiteX2" fmla="*/ 326572 w 1660849"/>
                <a:gd name="connsiteY2" fmla="*/ 1082351 h 1763486"/>
                <a:gd name="connsiteX3" fmla="*/ 783772 w 1660849"/>
                <a:gd name="connsiteY3" fmla="*/ 634481 h 1763486"/>
                <a:gd name="connsiteX4" fmla="*/ 1250302 w 1660849"/>
                <a:gd name="connsiteY4" fmla="*/ 270588 h 1763486"/>
                <a:gd name="connsiteX5" fmla="*/ 1660849 w 1660849"/>
                <a:gd name="connsiteY5" fmla="*/ 0 h 1763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0849" h="1763486">
                  <a:moveTo>
                    <a:pt x="0" y="1763486"/>
                  </a:moveTo>
                  <a:cubicBezTo>
                    <a:pt x="5443" y="1675623"/>
                    <a:pt x="10886" y="1587760"/>
                    <a:pt x="65315" y="1474237"/>
                  </a:cubicBezTo>
                  <a:cubicBezTo>
                    <a:pt x="119744" y="1360715"/>
                    <a:pt x="206829" y="1222310"/>
                    <a:pt x="326572" y="1082351"/>
                  </a:cubicBezTo>
                  <a:cubicBezTo>
                    <a:pt x="446315" y="942392"/>
                    <a:pt x="629817" y="769775"/>
                    <a:pt x="783772" y="634481"/>
                  </a:cubicBezTo>
                  <a:cubicBezTo>
                    <a:pt x="937727" y="499187"/>
                    <a:pt x="1104123" y="376335"/>
                    <a:pt x="1250302" y="270588"/>
                  </a:cubicBezTo>
                  <a:cubicBezTo>
                    <a:pt x="1396481" y="164841"/>
                    <a:pt x="1528665" y="82420"/>
                    <a:pt x="1660849" y="0"/>
                  </a:cubicBez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フリーフォーム 49"/>
            <p:cNvSpPr/>
            <p:nvPr/>
          </p:nvSpPr>
          <p:spPr>
            <a:xfrm flipH="1">
              <a:off x="5670384" y="4214818"/>
              <a:ext cx="1928826" cy="1143008"/>
            </a:xfrm>
            <a:custGeom>
              <a:avLst/>
              <a:gdLst>
                <a:gd name="connsiteX0" fmla="*/ 0 w 1660849"/>
                <a:gd name="connsiteY0" fmla="*/ 1763486 h 1763486"/>
                <a:gd name="connsiteX1" fmla="*/ 65315 w 1660849"/>
                <a:gd name="connsiteY1" fmla="*/ 1474237 h 1763486"/>
                <a:gd name="connsiteX2" fmla="*/ 326572 w 1660849"/>
                <a:gd name="connsiteY2" fmla="*/ 1082351 h 1763486"/>
                <a:gd name="connsiteX3" fmla="*/ 783772 w 1660849"/>
                <a:gd name="connsiteY3" fmla="*/ 634481 h 1763486"/>
                <a:gd name="connsiteX4" fmla="*/ 1250302 w 1660849"/>
                <a:gd name="connsiteY4" fmla="*/ 270588 h 1763486"/>
                <a:gd name="connsiteX5" fmla="*/ 1660849 w 1660849"/>
                <a:gd name="connsiteY5" fmla="*/ 0 h 1763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0849" h="1763486">
                  <a:moveTo>
                    <a:pt x="0" y="1763486"/>
                  </a:moveTo>
                  <a:cubicBezTo>
                    <a:pt x="5443" y="1675623"/>
                    <a:pt x="10886" y="1587760"/>
                    <a:pt x="65315" y="1474237"/>
                  </a:cubicBezTo>
                  <a:cubicBezTo>
                    <a:pt x="119744" y="1360715"/>
                    <a:pt x="206829" y="1222310"/>
                    <a:pt x="326572" y="1082351"/>
                  </a:cubicBezTo>
                  <a:cubicBezTo>
                    <a:pt x="446315" y="942392"/>
                    <a:pt x="629817" y="769775"/>
                    <a:pt x="783772" y="634481"/>
                  </a:cubicBezTo>
                  <a:cubicBezTo>
                    <a:pt x="937727" y="499187"/>
                    <a:pt x="1104123" y="376335"/>
                    <a:pt x="1250302" y="270588"/>
                  </a:cubicBezTo>
                  <a:cubicBezTo>
                    <a:pt x="1396481" y="164841"/>
                    <a:pt x="1528665" y="82420"/>
                    <a:pt x="1660849" y="0"/>
                  </a:cubicBez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00100" y="142852"/>
            <a:ext cx="7929618" cy="1431925"/>
          </a:xfrm>
        </p:spPr>
        <p:txBody>
          <a:bodyPr/>
          <a:lstStyle/>
          <a:p>
            <a:r>
              <a:rPr kumimoji="1" lang="en-US" altLang="ja-JP" dirty="0" smtClean="0"/>
              <a:t>Trajectory in </a:t>
            </a:r>
            <a:r>
              <a:rPr kumimoji="1" lang="en-US" altLang="ja-JP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kumimoji="1" lang="en-US" altLang="ja-JP" baseline="-25000" dirty="0" smtClean="0">
                <a:latin typeface="Symbol" pitchFamily="18" charset="2"/>
                <a:cs typeface="Times New Roman" pitchFamily="18" charset="0"/>
              </a:rPr>
              <a:t>^</a:t>
            </a:r>
            <a:r>
              <a:rPr kumimoji="1" lang="en-US" altLang="ja-JP" i="1" baseline="-25000" dirty="0" smtClean="0">
                <a:latin typeface="Symbol" pitchFamily="18" charset="2"/>
                <a:cs typeface="Times New Roman" pitchFamily="18" charset="0"/>
              </a:rPr>
              <a:t>  </a:t>
            </a:r>
            <a:r>
              <a:rPr kumimoji="1" lang="en-US" altLang="ja-JP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ja-JP" i="1" baseline="-25000" dirty="0" smtClean="0">
                <a:latin typeface="Symbol" pitchFamily="18" charset="2"/>
                <a:cs typeface="Times New Roman" pitchFamily="18" charset="0"/>
              </a:rPr>
              <a:t> </a:t>
            </a:r>
            <a:r>
              <a:rPr kumimoji="1" lang="en-US" altLang="ja-JP" i="1" dirty="0" smtClean="0">
                <a:latin typeface="Symbol" pitchFamily="18" charset="2"/>
                <a:cs typeface="Times New Roman" pitchFamily="18" charset="0"/>
              </a:rPr>
              <a:t>j</a:t>
            </a:r>
            <a:r>
              <a:rPr kumimoji="1" lang="en-US" altLang="ja-JP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ja-JP" dirty="0" smtClean="0"/>
              <a:t>space</a:t>
            </a:r>
            <a:endParaRPr kumimoji="1" lang="ja-JP" altLang="en-US" dirty="0"/>
          </a:p>
        </p:txBody>
      </p:sp>
      <p:grpSp>
        <p:nvGrpSpPr>
          <p:cNvPr id="35" name="グループ化 34"/>
          <p:cNvGrpSpPr/>
          <p:nvPr/>
        </p:nvGrpSpPr>
        <p:grpSpPr>
          <a:xfrm>
            <a:off x="357158" y="1928802"/>
            <a:ext cx="4214842" cy="3143272"/>
            <a:chOff x="357158" y="2061168"/>
            <a:chExt cx="4214842" cy="3143272"/>
          </a:xfrm>
        </p:grpSpPr>
        <p:sp>
          <p:nvSpPr>
            <p:cNvPr id="36" name="角丸四角形 35"/>
            <p:cNvSpPr/>
            <p:nvPr/>
          </p:nvSpPr>
          <p:spPr>
            <a:xfrm>
              <a:off x="357158" y="2061168"/>
              <a:ext cx="4214842" cy="3143272"/>
            </a:xfrm>
            <a:prstGeom prst="roundRect">
              <a:avLst>
                <a:gd name="adj" fmla="val 6301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39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28596" y="2143137"/>
              <a:ext cx="4095750" cy="3000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40" name="正方形/長方形 39"/>
            <p:cNvSpPr/>
            <p:nvPr/>
          </p:nvSpPr>
          <p:spPr>
            <a:xfrm>
              <a:off x="970702" y="4021545"/>
              <a:ext cx="214314" cy="7143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357158" y="1939312"/>
            <a:ext cx="8715404" cy="4786322"/>
            <a:chOff x="357158" y="1939312"/>
            <a:chExt cx="8715404" cy="4786322"/>
          </a:xfrm>
        </p:grpSpPr>
        <p:sp>
          <p:nvSpPr>
            <p:cNvPr id="41" name="角丸四角形 40"/>
            <p:cNvSpPr/>
            <p:nvPr/>
          </p:nvSpPr>
          <p:spPr>
            <a:xfrm>
              <a:off x="357158" y="1939312"/>
              <a:ext cx="4214842" cy="4786322"/>
            </a:xfrm>
            <a:prstGeom prst="roundRect">
              <a:avLst>
                <a:gd name="adj" fmla="val 3543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3560" name="Picture 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28596" y="2010750"/>
              <a:ext cx="4095750" cy="4633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43" name="直線矢印コネクタ 42"/>
            <p:cNvCxnSpPr/>
            <p:nvPr/>
          </p:nvCxnSpPr>
          <p:spPr>
            <a:xfrm>
              <a:off x="906084" y="3939576"/>
              <a:ext cx="285752" cy="1588"/>
            </a:xfrm>
            <a:prstGeom prst="straightConnector1">
              <a:avLst/>
            </a:prstGeom>
            <a:ln w="1905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グループ化 43"/>
            <p:cNvGrpSpPr/>
            <p:nvPr/>
          </p:nvGrpSpPr>
          <p:grpSpPr>
            <a:xfrm>
              <a:off x="4643438" y="4286280"/>
              <a:ext cx="4429124" cy="2428868"/>
              <a:chOff x="2071734" y="4000528"/>
              <a:chExt cx="4429124" cy="2428868"/>
            </a:xfrm>
          </p:grpSpPr>
          <p:sp>
            <p:nvSpPr>
              <p:cNvPr id="34" name="角丸四角形 33"/>
              <p:cNvSpPr/>
              <p:nvPr/>
            </p:nvSpPr>
            <p:spPr>
              <a:xfrm>
                <a:off x="2071734" y="4000528"/>
                <a:ext cx="4429124" cy="2428868"/>
              </a:xfrm>
              <a:prstGeom prst="roundRect">
                <a:avLst>
                  <a:gd name="adj" fmla="val 7281"/>
                </a:avLst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aphicFrame>
            <p:nvGraphicFramePr>
              <p:cNvPr id="37" name="オブジェクト 36"/>
              <p:cNvGraphicFramePr>
                <a:graphicFrameLocks noChangeAspect="1"/>
              </p:cNvGraphicFramePr>
              <p:nvPr/>
            </p:nvGraphicFramePr>
            <p:xfrm>
              <a:off x="2219735" y="4071966"/>
              <a:ext cx="4139797" cy="2286016"/>
            </p:xfrm>
            <a:graphic>
              <a:graphicData uri="http://schemas.openxmlformats.org/presentationml/2006/ole">
                <p:oleObj spid="_x0000_s23563" name="数式" r:id="rId6" imgW="3403440" imgH="1879560" progId="Equation.3">
                  <p:embed/>
                </p:oleObj>
              </a:graphicData>
            </a:graphic>
          </p:graphicFrame>
        </p:grpSp>
      </p:grpSp>
      <p:grpSp>
        <p:nvGrpSpPr>
          <p:cNvPr id="46" name="グループ化 45"/>
          <p:cNvGrpSpPr/>
          <p:nvPr/>
        </p:nvGrpSpPr>
        <p:grpSpPr>
          <a:xfrm>
            <a:off x="3171134" y="1357298"/>
            <a:ext cx="5436256" cy="2857520"/>
            <a:chOff x="3171134" y="1357298"/>
            <a:chExt cx="5436256" cy="2857520"/>
          </a:xfrm>
        </p:grpSpPr>
        <p:sp>
          <p:nvSpPr>
            <p:cNvPr id="27" name="角丸四角形 26"/>
            <p:cNvSpPr/>
            <p:nvPr/>
          </p:nvSpPr>
          <p:spPr>
            <a:xfrm>
              <a:off x="5178366" y="1357298"/>
              <a:ext cx="3429024" cy="2857520"/>
            </a:xfrm>
            <a:prstGeom prst="roundRect">
              <a:avLst>
                <a:gd name="adj" fmla="val 8798"/>
              </a:avLst>
            </a:prstGeom>
            <a:solidFill>
              <a:schemeClr val="tx1"/>
            </a:solidFill>
            <a:ln w="1905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aphicFrame>
          <p:nvGraphicFramePr>
            <p:cNvPr id="28" name="オブジェクト 27"/>
            <p:cNvGraphicFramePr>
              <a:graphicFrameLocks noChangeAspect="1"/>
            </p:cNvGraphicFramePr>
            <p:nvPr/>
          </p:nvGraphicFramePr>
          <p:xfrm>
            <a:off x="5665788" y="1843087"/>
            <a:ext cx="2241550" cy="809625"/>
          </p:xfrm>
          <a:graphic>
            <a:graphicData uri="http://schemas.openxmlformats.org/presentationml/2006/ole">
              <p:oleObj spid="_x0000_s23560" name="数式" r:id="rId7" imgW="1511280" imgH="545760" progId="Equation.3">
                <p:embed/>
              </p:oleObj>
            </a:graphicData>
          </a:graphic>
        </p:graphicFrame>
        <p:sp>
          <p:nvSpPr>
            <p:cNvPr id="29" name="テキスト ボックス 28"/>
            <p:cNvSpPr txBox="1"/>
            <p:nvPr/>
          </p:nvSpPr>
          <p:spPr>
            <a:xfrm>
              <a:off x="5321242" y="1414449"/>
              <a:ext cx="121379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rgbClr val="000000"/>
                  </a:solidFill>
                </a:rPr>
                <a:t>Max. </a:t>
              </a:r>
              <a:r>
                <a:rPr kumimoji="1" lang="en-US" altLang="ja-JP" i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kumimoji="1" lang="en-US" altLang="ja-JP" i="1" baseline="-25000" dirty="0" smtClean="0">
                  <a:solidFill>
                    <a:srgbClr val="000000"/>
                  </a:solidFill>
                  <a:latin typeface="Symbol" pitchFamily="18" charset="2"/>
                  <a:cs typeface="Times New Roman" pitchFamily="18" charset="0"/>
                </a:rPr>
                <a:t>^</a:t>
              </a:r>
              <a:endParaRPr kumimoji="1" lang="ja-JP" altLang="en-US" i="1" baseline="-25000" dirty="0">
                <a:solidFill>
                  <a:srgbClr val="000000"/>
                </a:solidFill>
                <a:latin typeface="Symbol" pitchFamily="18" charset="2"/>
                <a:cs typeface="Times New Roman" pitchFamily="18" charset="0"/>
              </a:endParaRPr>
            </a:p>
          </p:txBody>
        </p:sp>
        <p:graphicFrame>
          <p:nvGraphicFramePr>
            <p:cNvPr id="30" name="オブジェクト 29"/>
            <p:cNvGraphicFramePr>
              <a:graphicFrameLocks noChangeAspect="1"/>
            </p:cNvGraphicFramePr>
            <p:nvPr/>
          </p:nvGraphicFramePr>
          <p:xfrm>
            <a:off x="5562537" y="3070231"/>
            <a:ext cx="2687663" cy="734116"/>
          </p:xfrm>
          <a:graphic>
            <a:graphicData uri="http://schemas.openxmlformats.org/presentationml/2006/ole">
              <p:oleObj spid="_x0000_s23561" name="数式" r:id="rId8" imgW="1676160" imgH="457200" progId="Equation.3">
                <p:embed/>
              </p:oleObj>
            </a:graphicData>
          </a:graphic>
        </p:graphicFrame>
        <p:graphicFrame>
          <p:nvGraphicFramePr>
            <p:cNvPr id="31" name="オブジェクト 30"/>
            <p:cNvGraphicFramePr>
              <a:graphicFrameLocks noChangeAspect="1"/>
            </p:cNvGraphicFramePr>
            <p:nvPr/>
          </p:nvGraphicFramePr>
          <p:xfrm>
            <a:off x="6986549" y="3714752"/>
            <a:ext cx="1049337" cy="393700"/>
          </p:xfrm>
          <a:graphic>
            <a:graphicData uri="http://schemas.openxmlformats.org/presentationml/2006/ole">
              <p:oleObj spid="_x0000_s23562" name="数式" r:id="rId9" imgW="609480" imgH="228600" progId="Equation.3">
                <p:embed/>
              </p:oleObj>
            </a:graphicData>
          </a:graphic>
        </p:graphicFrame>
        <p:sp>
          <p:nvSpPr>
            <p:cNvPr id="32" name="テキスト ボックス 31"/>
            <p:cNvSpPr txBox="1"/>
            <p:nvPr/>
          </p:nvSpPr>
          <p:spPr>
            <a:xfrm>
              <a:off x="5321242" y="2614629"/>
              <a:ext cx="31091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rgbClr val="000000"/>
                  </a:solidFill>
                </a:rPr>
                <a:t>Comparison with </a:t>
              </a:r>
              <a:r>
                <a:rPr kumimoji="1" lang="en-US" altLang="ja-JP" dirty="0" err="1" smtClean="0">
                  <a:solidFill>
                    <a:srgbClr val="000000"/>
                  </a:solidFill>
                </a:rPr>
                <a:t>sim</a:t>
              </a:r>
              <a:r>
                <a:rPr kumimoji="1" lang="en-US" altLang="ja-JP" dirty="0" smtClean="0">
                  <a:solidFill>
                    <a:srgbClr val="000000"/>
                  </a:solidFill>
                </a:rPr>
                <a:t>.</a:t>
              </a:r>
              <a:endParaRPr kumimoji="1" lang="ja-JP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33" name="右矢印 32"/>
            <p:cNvSpPr/>
            <p:nvPr/>
          </p:nvSpPr>
          <p:spPr>
            <a:xfrm>
              <a:off x="6118195" y="3865585"/>
              <a:ext cx="642942" cy="142876"/>
            </a:xfrm>
            <a:prstGeom prst="rightArrow">
              <a:avLst/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2" name="直線コネクタ 41"/>
            <p:cNvCxnSpPr/>
            <p:nvPr/>
          </p:nvCxnSpPr>
          <p:spPr>
            <a:xfrm>
              <a:off x="3171134" y="2450640"/>
              <a:ext cx="357190" cy="1588"/>
            </a:xfrm>
            <a:prstGeom prst="line">
              <a:avLst/>
            </a:prstGeom>
            <a:ln w="19050">
              <a:solidFill>
                <a:srgbClr val="00CC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フリーフォーム 44"/>
            <p:cNvSpPr/>
            <p:nvPr/>
          </p:nvSpPr>
          <p:spPr>
            <a:xfrm>
              <a:off x="3341914" y="1741714"/>
              <a:ext cx="1828800" cy="718457"/>
            </a:xfrm>
            <a:custGeom>
              <a:avLst/>
              <a:gdLst>
                <a:gd name="connsiteX0" fmla="*/ 1828800 w 1828800"/>
                <a:gd name="connsiteY0" fmla="*/ 0 h 718457"/>
                <a:gd name="connsiteX1" fmla="*/ 729343 w 1828800"/>
                <a:gd name="connsiteY1" fmla="*/ 130629 h 718457"/>
                <a:gd name="connsiteX2" fmla="*/ 0 w 1828800"/>
                <a:gd name="connsiteY2" fmla="*/ 718457 h 718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28800" h="718457">
                  <a:moveTo>
                    <a:pt x="1828800" y="0"/>
                  </a:moveTo>
                  <a:cubicBezTo>
                    <a:pt x="1431471" y="5443"/>
                    <a:pt x="1034143" y="10886"/>
                    <a:pt x="729343" y="130629"/>
                  </a:cubicBezTo>
                  <a:cubicBezTo>
                    <a:pt x="424543" y="250372"/>
                    <a:pt x="212271" y="484414"/>
                    <a:pt x="0" y="718457"/>
                  </a:cubicBezTo>
                </a:path>
              </a:pathLst>
            </a:custGeom>
            <a:ln w="19050">
              <a:solidFill>
                <a:srgbClr val="00CC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グループ化 38"/>
          <p:cNvGrpSpPr/>
          <p:nvPr/>
        </p:nvGrpSpPr>
        <p:grpSpPr>
          <a:xfrm>
            <a:off x="2500298" y="4286256"/>
            <a:ext cx="5500726" cy="2428892"/>
            <a:chOff x="3071802" y="4357694"/>
            <a:chExt cx="5500726" cy="2428892"/>
          </a:xfrm>
        </p:grpSpPr>
        <p:sp>
          <p:nvSpPr>
            <p:cNvPr id="54" name="角丸四角形 53"/>
            <p:cNvSpPr/>
            <p:nvPr/>
          </p:nvSpPr>
          <p:spPr>
            <a:xfrm>
              <a:off x="3071802" y="4357694"/>
              <a:ext cx="5500726" cy="2428892"/>
            </a:xfrm>
            <a:prstGeom prst="roundRect">
              <a:avLst>
                <a:gd name="adj" fmla="val 9521"/>
              </a:avLst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9" name="グループ化 58"/>
            <p:cNvGrpSpPr>
              <a:grpSpLocks noChangeAspect="1"/>
            </p:cNvGrpSpPr>
            <p:nvPr/>
          </p:nvGrpSpPr>
          <p:grpSpPr>
            <a:xfrm>
              <a:off x="3286116" y="4429130"/>
              <a:ext cx="5175682" cy="2049889"/>
              <a:chOff x="73207" y="6857999"/>
              <a:chExt cx="3968228" cy="1571661"/>
            </a:xfrm>
          </p:grpSpPr>
          <p:pic>
            <p:nvPicPr>
              <p:cNvPr id="52" name="Picture 3"/>
              <p:cNvPicPr>
                <a:picLocks noChangeAspect="1" noChangeArrowheads="1"/>
              </p:cNvPicPr>
              <p:nvPr/>
            </p:nvPicPr>
            <p:blipFill>
              <a:blip r:embed="rId4"/>
              <a:srcRect l="6098" r="25377" b="69245"/>
              <a:stretch>
                <a:fillRect/>
              </a:stretch>
            </p:blipFill>
            <p:spPr bwMode="auto">
              <a:xfrm>
                <a:off x="73207" y="6857999"/>
                <a:ext cx="3231546" cy="13573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58" name="Picture 3"/>
              <p:cNvPicPr>
                <a:picLocks noChangeAspect="1" noChangeArrowheads="1"/>
              </p:cNvPicPr>
              <p:nvPr/>
            </p:nvPicPr>
            <p:blipFill>
              <a:blip r:embed="rId4"/>
              <a:srcRect l="6098" t="87407" r="9756" b="7737"/>
              <a:stretch>
                <a:fillRect/>
              </a:stretch>
            </p:blipFill>
            <p:spPr bwMode="auto">
              <a:xfrm>
                <a:off x="73207" y="8215346"/>
                <a:ext cx="3968228" cy="2143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sp>
          <p:nvSpPr>
            <p:cNvPr id="46" name="正方形/長方形 45"/>
            <p:cNvSpPr/>
            <p:nvPr/>
          </p:nvSpPr>
          <p:spPr>
            <a:xfrm>
              <a:off x="3786184" y="4714884"/>
              <a:ext cx="738669" cy="1371907"/>
            </a:xfrm>
            <a:prstGeom prst="rect">
              <a:avLst/>
            </a:prstGeom>
            <a:solidFill>
              <a:srgbClr val="0000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正方形/長方形 50"/>
            <p:cNvSpPr/>
            <p:nvPr/>
          </p:nvSpPr>
          <p:spPr>
            <a:xfrm>
              <a:off x="4786314" y="4714884"/>
              <a:ext cx="1446762" cy="1370895"/>
            </a:xfrm>
            <a:prstGeom prst="rect">
              <a:avLst/>
            </a:prstGeom>
            <a:solidFill>
              <a:srgbClr val="0000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正方形/長方形 61"/>
            <p:cNvSpPr/>
            <p:nvPr/>
          </p:nvSpPr>
          <p:spPr>
            <a:xfrm>
              <a:off x="6498569" y="4714884"/>
              <a:ext cx="782989" cy="1371907"/>
            </a:xfrm>
            <a:prstGeom prst="rect">
              <a:avLst/>
            </a:prstGeom>
            <a:solidFill>
              <a:srgbClr val="0000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Text Box 9"/>
            <p:cNvSpPr txBox="1">
              <a:spLocks noChangeArrowheads="1"/>
            </p:cNvSpPr>
            <p:nvPr/>
          </p:nvSpPr>
          <p:spPr bwMode="auto">
            <a:xfrm>
              <a:off x="5214942" y="6386536"/>
              <a:ext cx="5365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ja-JP" sz="2000" dirty="0">
                  <a:solidFill>
                    <a:srgbClr val="000000"/>
                  </a:solidFill>
                  <a:latin typeface="Symbol" pitchFamily="18" charset="2"/>
                </a:rPr>
                <a:t>W</a:t>
              </a:r>
              <a:r>
                <a:rPr lang="en-US" altLang="ja-JP" sz="2000" baseline="-25000" dirty="0">
                  <a:solidFill>
                    <a:srgbClr val="000000"/>
                  </a:solidFill>
                  <a:latin typeface="Times New Roman" charset="0"/>
                </a:rPr>
                <a:t>0</a:t>
              </a:r>
              <a:r>
                <a:rPr lang="en-US" altLang="ja-JP" sz="2000" dirty="0">
                  <a:solidFill>
                    <a:srgbClr val="000000"/>
                  </a:solidFill>
                  <a:latin typeface="Times New Roman" charset="0"/>
                </a:rPr>
                <a:t>t</a:t>
              </a:r>
            </a:p>
          </p:txBody>
        </p:sp>
        <p:sp>
          <p:nvSpPr>
            <p:cNvPr id="64" name="Text Box 9"/>
            <p:cNvSpPr txBox="1">
              <a:spLocks noChangeArrowheads="1"/>
            </p:cNvSpPr>
            <p:nvPr/>
          </p:nvSpPr>
          <p:spPr bwMode="auto">
            <a:xfrm rot="16200000">
              <a:off x="2910684" y="5190272"/>
              <a:ext cx="77938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ja-JP" sz="2000" dirty="0" err="1" smtClean="0">
                  <a:solidFill>
                    <a:srgbClr val="000000"/>
                  </a:solidFill>
                  <a:latin typeface="Times New Roman" charset="0"/>
                </a:rPr>
                <a:t>kc</a:t>
              </a:r>
              <a:r>
                <a:rPr lang="en-US" altLang="ja-JP" sz="2000" dirty="0" smtClean="0">
                  <a:solidFill>
                    <a:srgbClr val="000000"/>
                  </a:solidFill>
                  <a:latin typeface="Times New Roman" charset="0"/>
                </a:rPr>
                <a:t>/</a:t>
              </a:r>
              <a:r>
                <a:rPr lang="en-US" altLang="ja-JP" sz="2000" dirty="0" smtClean="0">
                  <a:solidFill>
                    <a:srgbClr val="000000"/>
                  </a:solidFill>
                  <a:latin typeface="Symbol" pitchFamily="18" charset="2"/>
                </a:rPr>
                <a:t>W</a:t>
              </a:r>
              <a:r>
                <a:rPr lang="en-US" altLang="ja-JP" sz="2000" baseline="-25000" dirty="0" smtClean="0">
                  <a:solidFill>
                    <a:srgbClr val="000000"/>
                  </a:solidFill>
                  <a:latin typeface="Times New Roman" charset="0"/>
                </a:rPr>
                <a:t>0</a:t>
              </a:r>
              <a:endParaRPr lang="en-US" altLang="ja-JP" sz="200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pic>
          <p:nvPicPr>
            <p:cNvPr id="38" name="Picture 3"/>
            <p:cNvPicPr>
              <a:picLocks noChangeAspect="1" noChangeArrowheads="1"/>
            </p:cNvPicPr>
            <p:nvPr/>
          </p:nvPicPr>
          <p:blipFill>
            <a:blip r:embed="rId4"/>
            <a:srcRect l="78107" r="9756" b="69245"/>
            <a:stretch>
              <a:fillRect/>
            </a:stretch>
          </p:blipFill>
          <p:spPr bwMode="auto">
            <a:xfrm>
              <a:off x="7500958" y="4357694"/>
              <a:ext cx="746526" cy="1770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48" name="Text Box 48"/>
            <p:cNvSpPr txBox="1">
              <a:spLocks noChangeArrowheads="1"/>
            </p:cNvSpPr>
            <p:nvPr/>
          </p:nvSpPr>
          <p:spPr bwMode="auto">
            <a:xfrm rot="5400000">
              <a:off x="7756976" y="5328092"/>
              <a:ext cx="1149674" cy="338554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>
                  <a:solidFill>
                    <a:srgbClr val="000000"/>
                  </a:solidFill>
                  <a:latin typeface="Times New Roman" pitchFamily="18" charset="0"/>
                </a:rPr>
                <a:t>Log|B</a:t>
              </a:r>
              <a:r>
                <a:rPr lang="en-US" altLang="ja-JP" sz="1600" baseline="-25000" dirty="0" err="1" smtClean="0">
                  <a:solidFill>
                    <a:srgbClr val="000000"/>
                  </a:solidFill>
                  <a:latin typeface="Times New Roman" pitchFamily="18" charset="0"/>
                </a:rPr>
                <a:t>z</a:t>
              </a:r>
              <a:r>
                <a:rPr lang="en-US" altLang="ja-JP" sz="1600" baseline="30000" dirty="0" err="1" smtClean="0">
                  <a:solidFill>
                    <a:srgbClr val="000000"/>
                  </a:solidFill>
                  <a:latin typeface="Times New Roman" pitchFamily="18" charset="0"/>
                </a:rPr>
                <a:t>R</a:t>
              </a:r>
              <a:r>
                <a:rPr lang="en-US" altLang="ja-JP" sz="1600" dirty="0" smtClean="0">
                  <a:solidFill>
                    <a:srgbClr val="000000"/>
                  </a:solidFill>
                  <a:latin typeface="Times New Roman" pitchFamily="18" charset="0"/>
                </a:rPr>
                <a:t>/B</a:t>
              </a:r>
              <a:r>
                <a:rPr lang="en-US" altLang="ja-JP" sz="1600" baseline="-25000" dirty="0" smtClean="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r>
                <a:rPr lang="en-US" altLang="ja-JP" sz="1600" dirty="0">
                  <a:solidFill>
                    <a:srgbClr val="000000"/>
                  </a:solidFill>
                  <a:latin typeface="Times New Roman" pitchFamily="18" charset="0"/>
                </a:rPr>
                <a:t>|</a:t>
              </a:r>
              <a:endParaRPr lang="en-US" altLang="ja-JP" b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924452" y="1142984"/>
            <a:ext cx="3505200" cy="2970213"/>
          </a:xfrm>
          <a:prstGeom prst="roundRect">
            <a:avLst>
              <a:gd name="adj" fmla="val 6696"/>
            </a:avLst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6963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29232" y="1755744"/>
            <a:ext cx="3365500" cy="227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1536" y="142852"/>
            <a:ext cx="8358182" cy="1357322"/>
          </a:xfrm>
        </p:spPr>
        <p:txBody>
          <a:bodyPr/>
          <a:lstStyle/>
          <a:p>
            <a:r>
              <a:rPr lang="en-US" altLang="ja-JP" sz="4000" dirty="0" smtClean="0">
                <a:solidFill>
                  <a:srgbClr val="FFFFFF"/>
                </a:solidFill>
              </a:rPr>
              <a:t>Preferential acc. of high energy particles </a:t>
            </a:r>
            <a:endParaRPr kumimoji="1" lang="ja-JP" altLang="en-US" sz="4000" dirty="0">
              <a:solidFill>
                <a:srgbClr val="FFFFFF"/>
              </a:solidFill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524652" y="3641710"/>
            <a:ext cx="5365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000000"/>
                </a:solidFill>
                <a:latin typeface="Symbol" pitchFamily="18" charset="2"/>
              </a:rPr>
              <a:t>W</a:t>
            </a:r>
            <a:r>
              <a:rPr lang="en-US" altLang="ja-JP" sz="2000" baseline="-25000" dirty="0">
                <a:solidFill>
                  <a:srgbClr val="000000"/>
                </a:solidFill>
                <a:latin typeface="Times New Roman" charset="0"/>
              </a:rPr>
              <a:t>0</a:t>
            </a:r>
            <a:r>
              <a:rPr lang="en-US" altLang="ja-JP" sz="2000" dirty="0">
                <a:solidFill>
                  <a:srgbClr val="000000"/>
                </a:solidFill>
                <a:latin typeface="Times New Roman" charset="0"/>
              </a:rPr>
              <a:t>t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 rot="16200000">
            <a:off x="5016527" y="2495535"/>
            <a:ext cx="365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000" dirty="0" err="1">
                <a:solidFill>
                  <a:srgbClr val="000000"/>
                </a:solidFill>
                <a:latin typeface="Symbol" pitchFamily="18" charset="2"/>
              </a:rPr>
              <a:t>g</a:t>
            </a:r>
            <a:r>
              <a:rPr lang="en-US" altLang="ja-JP" sz="2000" baseline="-25000" dirty="0" err="1">
                <a:solidFill>
                  <a:srgbClr val="000000"/>
                </a:solidFill>
                <a:latin typeface="Times New Roman" charset="0"/>
              </a:rPr>
              <a:t>e</a:t>
            </a:r>
            <a:endParaRPr lang="en-US" altLang="ja-JP" sz="2000" baseline="-25000" dirty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5686452" y="1219185"/>
            <a:ext cx="20970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000000"/>
                </a:solidFill>
              </a:rPr>
              <a:t>Time variation of</a:t>
            </a:r>
          </a:p>
          <a:p>
            <a:r>
              <a:rPr lang="en-US" altLang="ja-JP" sz="2000" dirty="0">
                <a:solidFill>
                  <a:srgbClr val="000000"/>
                </a:solidFill>
              </a:rPr>
              <a:t>electron energy</a:t>
            </a:r>
          </a:p>
        </p:txBody>
      </p:sp>
      <p:sp>
        <p:nvSpPr>
          <p:cNvPr id="60" name="正方形/長方形 59"/>
          <p:cNvSpPr/>
          <p:nvPr/>
        </p:nvSpPr>
        <p:spPr>
          <a:xfrm>
            <a:off x="6166069" y="2021280"/>
            <a:ext cx="200026" cy="1347624"/>
          </a:xfrm>
          <a:prstGeom prst="rect">
            <a:avLst/>
          </a:prstGeom>
          <a:solidFill>
            <a:srgbClr val="0000F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7243810" y="2014126"/>
            <a:ext cx="214314" cy="1347624"/>
          </a:xfrm>
          <a:prstGeom prst="rect">
            <a:avLst/>
          </a:prstGeom>
          <a:solidFill>
            <a:srgbClr val="0000F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/>
          <p:cNvSpPr/>
          <p:nvPr/>
        </p:nvSpPr>
        <p:spPr>
          <a:xfrm>
            <a:off x="4071934" y="2571744"/>
            <a:ext cx="2090743" cy="3214710"/>
          </a:xfrm>
          <a:custGeom>
            <a:avLst/>
            <a:gdLst>
              <a:gd name="connsiteX0" fmla="*/ 1436915 w 1436915"/>
              <a:gd name="connsiteY0" fmla="*/ 0 h 2733870"/>
              <a:gd name="connsiteX1" fmla="*/ 625151 w 1436915"/>
              <a:gd name="connsiteY1" fmla="*/ 1017037 h 2733870"/>
              <a:gd name="connsiteX2" fmla="*/ 0 w 1436915"/>
              <a:gd name="connsiteY2" fmla="*/ 2733870 h 2733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36915" h="2733870">
                <a:moveTo>
                  <a:pt x="1436915" y="0"/>
                </a:moveTo>
                <a:cubicBezTo>
                  <a:pt x="1150776" y="280696"/>
                  <a:pt x="864637" y="561392"/>
                  <a:pt x="625151" y="1017037"/>
                </a:cubicBezTo>
                <a:cubicBezTo>
                  <a:pt x="385665" y="1472682"/>
                  <a:pt x="192832" y="2103276"/>
                  <a:pt x="0" y="2733870"/>
                </a:cubicBezTo>
              </a:path>
            </a:pathLst>
          </a:custGeom>
          <a:noFill/>
          <a:ln w="190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/>
          <p:cNvSpPr/>
          <p:nvPr/>
        </p:nvSpPr>
        <p:spPr>
          <a:xfrm>
            <a:off x="5786446" y="2643182"/>
            <a:ext cx="1450532" cy="3214710"/>
          </a:xfrm>
          <a:custGeom>
            <a:avLst/>
            <a:gdLst>
              <a:gd name="connsiteX0" fmla="*/ 718458 w 718458"/>
              <a:gd name="connsiteY0" fmla="*/ 0 h 2649894"/>
              <a:gd name="connsiteX1" fmla="*/ 279919 w 718458"/>
              <a:gd name="connsiteY1" fmla="*/ 1063690 h 2649894"/>
              <a:gd name="connsiteX2" fmla="*/ 0 w 718458"/>
              <a:gd name="connsiteY2" fmla="*/ 2649894 h 2649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18458" h="2649894">
                <a:moveTo>
                  <a:pt x="718458" y="0"/>
                </a:moveTo>
                <a:cubicBezTo>
                  <a:pt x="559060" y="311020"/>
                  <a:pt x="399662" y="622041"/>
                  <a:pt x="279919" y="1063690"/>
                </a:cubicBezTo>
                <a:cubicBezTo>
                  <a:pt x="160176" y="1505339"/>
                  <a:pt x="80088" y="2077616"/>
                  <a:pt x="0" y="2649894"/>
                </a:cubicBezTo>
              </a:path>
            </a:pathLst>
          </a:custGeom>
          <a:ln w="190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2" name="グループ化 41"/>
          <p:cNvGrpSpPr/>
          <p:nvPr/>
        </p:nvGrpSpPr>
        <p:grpSpPr>
          <a:xfrm>
            <a:off x="1042963" y="1743063"/>
            <a:ext cx="2957533" cy="2328879"/>
            <a:chOff x="1042963" y="1571612"/>
            <a:chExt cx="2957533" cy="2328879"/>
          </a:xfrm>
        </p:grpSpPr>
        <p:sp>
          <p:nvSpPr>
            <p:cNvPr id="79" name="角丸四角形 78"/>
            <p:cNvSpPr/>
            <p:nvPr/>
          </p:nvSpPr>
          <p:spPr>
            <a:xfrm>
              <a:off x="1042963" y="1571612"/>
              <a:ext cx="2957533" cy="2328879"/>
            </a:xfrm>
            <a:prstGeom prst="roundRect">
              <a:avLst>
                <a:gd name="adj" fmla="val 1225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65" name="直線矢印コネクタ 64"/>
            <p:cNvCxnSpPr/>
            <p:nvPr/>
          </p:nvCxnSpPr>
          <p:spPr>
            <a:xfrm>
              <a:off x="1289424" y="3653117"/>
              <a:ext cx="2382457" cy="1826"/>
            </a:xfrm>
            <a:prstGeom prst="straightConnector1">
              <a:avLst/>
            </a:prstGeom>
            <a:ln w="19050">
              <a:solidFill>
                <a:srgbClr val="0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テキスト ボックス 65"/>
            <p:cNvSpPr txBox="1"/>
            <p:nvPr/>
          </p:nvSpPr>
          <p:spPr>
            <a:xfrm>
              <a:off x="3608272" y="3368663"/>
              <a:ext cx="310070" cy="5309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i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endParaRPr kumimoji="1" lang="ja-JP" altLang="en-US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8" name="直線矢印コネクタ 67"/>
            <p:cNvCxnSpPr/>
            <p:nvPr/>
          </p:nvCxnSpPr>
          <p:spPr>
            <a:xfrm rot="5400000" flipH="1" flipV="1">
              <a:off x="521050" y="2872657"/>
              <a:ext cx="1560920" cy="1826"/>
            </a:xfrm>
            <a:prstGeom prst="straightConnector1">
              <a:avLst/>
            </a:prstGeom>
            <a:ln w="19050">
              <a:solidFill>
                <a:srgbClr val="0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フリーフォーム 68"/>
            <p:cNvSpPr/>
            <p:nvPr/>
          </p:nvSpPr>
          <p:spPr>
            <a:xfrm>
              <a:off x="1535885" y="2421725"/>
              <a:ext cx="2007541" cy="657229"/>
            </a:xfrm>
            <a:custGeom>
              <a:avLst/>
              <a:gdLst>
                <a:gd name="connsiteX0" fmla="*/ 0 w 1534511"/>
                <a:gd name="connsiteY0" fmla="*/ 0 h 462455"/>
                <a:gd name="connsiteX1" fmla="*/ 451945 w 1534511"/>
                <a:gd name="connsiteY1" fmla="*/ 294290 h 462455"/>
                <a:gd name="connsiteX2" fmla="*/ 1534511 w 1534511"/>
                <a:gd name="connsiteY2" fmla="*/ 462455 h 462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34511" h="462455">
                  <a:moveTo>
                    <a:pt x="0" y="0"/>
                  </a:moveTo>
                  <a:cubicBezTo>
                    <a:pt x="98096" y="108607"/>
                    <a:pt x="196193" y="217214"/>
                    <a:pt x="451945" y="294290"/>
                  </a:cubicBezTo>
                  <a:cubicBezTo>
                    <a:pt x="707697" y="371366"/>
                    <a:pt x="1121104" y="416910"/>
                    <a:pt x="1534511" y="462455"/>
                  </a:cubicBezTo>
                </a:path>
              </a:pathLst>
            </a:custGeom>
            <a:ln w="19050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テキスト ボックス 69"/>
            <p:cNvSpPr txBox="1"/>
            <p:nvPr/>
          </p:nvSpPr>
          <p:spPr>
            <a:xfrm>
              <a:off x="3047864" y="2503878"/>
              <a:ext cx="7569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rgbClr val="0000FF"/>
                  </a:solidFill>
                  <a:latin typeface="Symbol" pitchFamily="18" charset="2"/>
                </a:rPr>
                <a:t>w</a:t>
              </a:r>
              <a:r>
                <a:rPr kumimoji="1" lang="en-US" altLang="ja-JP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1" lang="en-US" altLang="ja-JP" sz="20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kumimoji="1" lang="en-US" altLang="ja-JP" sz="2000" i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kumimoji="1" lang="en-US" altLang="ja-JP" sz="20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kumimoji="1" lang="ja-JP" altLang="en-US" sz="2000" dirty="0">
                <a:solidFill>
                  <a:srgbClr val="0000FF"/>
                </a:solidFill>
                <a:latin typeface="Symbol" pitchFamily="18" charset="2"/>
              </a:endParaRPr>
            </a:p>
          </p:txBody>
        </p:sp>
        <p:sp>
          <p:nvSpPr>
            <p:cNvPr id="72" name="テキスト ボックス 71"/>
            <p:cNvSpPr txBox="1"/>
            <p:nvPr/>
          </p:nvSpPr>
          <p:spPr>
            <a:xfrm>
              <a:off x="1535885" y="2832493"/>
              <a:ext cx="844670" cy="5309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rgbClr val="FF0000"/>
                  </a:solidFill>
                  <a:latin typeface="Symbol" pitchFamily="18" charset="2"/>
                </a:rPr>
                <a:t>W</a:t>
              </a:r>
              <a:r>
                <a:rPr kumimoji="1" lang="en-US" altLang="ja-JP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kumimoji="1" lang="en-US" altLang="ja-JP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/</a:t>
              </a:r>
              <a:r>
                <a:rPr kumimoji="1" lang="en-US" altLang="ja-JP" dirty="0" smtClean="0">
                  <a:solidFill>
                    <a:srgbClr val="FF0000"/>
                  </a:solidFill>
                  <a:latin typeface="Symbol" pitchFamily="18" charset="2"/>
                  <a:cs typeface="Times New Roman" pitchFamily="18" charset="0"/>
                </a:rPr>
                <a:t>g</a:t>
              </a:r>
              <a:endParaRPr kumimoji="1" lang="ja-JP" altLang="en-US" i="1" dirty="0">
                <a:solidFill>
                  <a:srgbClr val="FF0000"/>
                </a:solidFill>
                <a:latin typeface="Symbol" pitchFamily="18" charset="2"/>
              </a:endParaRPr>
            </a:p>
          </p:txBody>
        </p:sp>
        <p:sp>
          <p:nvSpPr>
            <p:cNvPr id="76" name="フリーフォーム 75"/>
            <p:cNvSpPr/>
            <p:nvPr/>
          </p:nvSpPr>
          <p:spPr>
            <a:xfrm>
              <a:off x="1497579" y="2257417"/>
              <a:ext cx="1414166" cy="575438"/>
            </a:xfrm>
            <a:custGeom>
              <a:avLst/>
              <a:gdLst>
                <a:gd name="connsiteX0" fmla="*/ 0 w 1229710"/>
                <a:gd name="connsiteY0" fmla="*/ 0 h 704193"/>
                <a:gd name="connsiteX1" fmla="*/ 210207 w 1229710"/>
                <a:gd name="connsiteY1" fmla="*/ 672662 h 704193"/>
                <a:gd name="connsiteX2" fmla="*/ 210207 w 1229710"/>
                <a:gd name="connsiteY2" fmla="*/ 672662 h 704193"/>
                <a:gd name="connsiteX3" fmla="*/ 1229710 w 1229710"/>
                <a:gd name="connsiteY3" fmla="*/ 704193 h 704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710" h="704193">
                  <a:moveTo>
                    <a:pt x="0" y="0"/>
                  </a:moveTo>
                  <a:lnTo>
                    <a:pt x="210207" y="672662"/>
                  </a:lnTo>
                  <a:lnTo>
                    <a:pt x="210207" y="672662"/>
                  </a:lnTo>
                  <a:lnTo>
                    <a:pt x="1229710" y="704193"/>
                  </a:lnTo>
                </a:path>
              </a:pathLst>
            </a:custGeom>
            <a:ln w="19050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フリーフォーム 76"/>
            <p:cNvSpPr/>
            <p:nvPr/>
          </p:nvSpPr>
          <p:spPr>
            <a:xfrm>
              <a:off x="2896238" y="2832121"/>
              <a:ext cx="693489" cy="493294"/>
            </a:xfrm>
            <a:custGeom>
              <a:avLst/>
              <a:gdLst>
                <a:gd name="connsiteX0" fmla="*/ 0 w 1229710"/>
                <a:gd name="connsiteY0" fmla="*/ 0 h 704193"/>
                <a:gd name="connsiteX1" fmla="*/ 210207 w 1229710"/>
                <a:gd name="connsiteY1" fmla="*/ 672662 h 704193"/>
                <a:gd name="connsiteX2" fmla="*/ 210207 w 1229710"/>
                <a:gd name="connsiteY2" fmla="*/ 672662 h 704193"/>
                <a:gd name="connsiteX3" fmla="*/ 1229710 w 1229710"/>
                <a:gd name="connsiteY3" fmla="*/ 704193 h 704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710" h="704193">
                  <a:moveTo>
                    <a:pt x="0" y="0"/>
                  </a:moveTo>
                  <a:lnTo>
                    <a:pt x="210207" y="672662"/>
                  </a:lnTo>
                  <a:lnTo>
                    <a:pt x="210207" y="672662"/>
                  </a:lnTo>
                  <a:lnTo>
                    <a:pt x="1229710" y="704193"/>
                  </a:lnTo>
                </a:path>
              </a:pathLst>
            </a:custGeom>
            <a:ln w="19050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aphicFrame>
          <p:nvGraphicFramePr>
            <p:cNvPr id="40" name="オブジェクト 39"/>
            <p:cNvGraphicFramePr>
              <a:graphicFrameLocks noChangeAspect="1"/>
            </p:cNvGraphicFramePr>
            <p:nvPr/>
          </p:nvGraphicFramePr>
          <p:xfrm>
            <a:off x="1928794" y="1928802"/>
            <a:ext cx="1214446" cy="420386"/>
          </p:xfrm>
          <a:graphic>
            <a:graphicData uri="http://schemas.openxmlformats.org/presentationml/2006/ole">
              <p:oleObj spid="_x0000_s71681" name="数式" r:id="rId6" imgW="660240" imgH="228600" progId="Equation.3">
                <p:embed/>
              </p:oleObj>
            </a:graphicData>
          </a:graphic>
        </p:graphicFrame>
        <p:sp>
          <p:nvSpPr>
            <p:cNvPr id="41" name="テキスト ボックス 40"/>
            <p:cNvSpPr txBox="1"/>
            <p:nvPr/>
          </p:nvSpPr>
          <p:spPr>
            <a:xfrm>
              <a:off x="1535413" y="1610392"/>
              <a:ext cx="203645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solidFill>
                    <a:srgbClr val="000000"/>
                  </a:solidFill>
                </a:rPr>
                <a:t>resonance cond.</a:t>
              </a:r>
              <a:endParaRPr kumimoji="1" lang="ja-JP" altLang="en-US" sz="2000" dirty="0">
                <a:solidFill>
                  <a:srgbClr val="000000"/>
                </a:solidFill>
              </a:endParaRPr>
            </a:p>
          </p:txBody>
        </p:sp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グループ化 16"/>
          <p:cNvGrpSpPr/>
          <p:nvPr/>
        </p:nvGrpSpPr>
        <p:grpSpPr>
          <a:xfrm>
            <a:off x="642910" y="3500438"/>
            <a:ext cx="4357718" cy="3144397"/>
            <a:chOff x="4429124" y="2500306"/>
            <a:chExt cx="4357718" cy="3144397"/>
          </a:xfrm>
        </p:grpSpPr>
        <p:sp>
          <p:nvSpPr>
            <p:cNvPr id="18" name="角丸四角形 17"/>
            <p:cNvSpPr/>
            <p:nvPr/>
          </p:nvSpPr>
          <p:spPr>
            <a:xfrm>
              <a:off x="4429124" y="2500306"/>
              <a:ext cx="4357718" cy="3143272"/>
            </a:xfrm>
            <a:prstGeom prst="roundRect">
              <a:avLst>
                <a:gd name="adj" fmla="val 5802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9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857752" y="2928934"/>
              <a:ext cx="3768462" cy="2432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0" name="テキスト ボックス 19"/>
            <p:cNvSpPr txBox="1"/>
            <p:nvPr/>
          </p:nvSpPr>
          <p:spPr>
            <a:xfrm>
              <a:off x="4584879" y="2643182"/>
              <a:ext cx="40901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solidFill>
                    <a:srgbClr val="000000"/>
                  </a:solidFill>
                </a:rPr>
                <a:t>Wave amp. spectrum at </a:t>
              </a:r>
              <a:r>
                <a:rPr kumimoji="1" lang="en-US" altLang="ja-JP" sz="2000" dirty="0" smtClean="0">
                  <a:solidFill>
                    <a:srgbClr val="000000"/>
                  </a:solidFill>
                  <a:latin typeface="Symbol" pitchFamily="18" charset="2"/>
                </a:rPr>
                <a:t>W</a:t>
              </a:r>
              <a:r>
                <a:rPr kumimoji="1" lang="en-US" altLang="ja-JP" sz="2000" baseline="-250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kumimoji="1" lang="en-US" altLang="ja-JP" sz="20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t = 1616</a:t>
              </a:r>
              <a:endParaRPr kumimoji="1" lang="ja-JP" alt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Text Box 9"/>
            <p:cNvSpPr txBox="1">
              <a:spLocks noChangeArrowheads="1"/>
            </p:cNvSpPr>
            <p:nvPr/>
          </p:nvSpPr>
          <p:spPr bwMode="auto">
            <a:xfrm>
              <a:off x="6551331" y="5275371"/>
              <a:ext cx="72167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ja-JP" sz="1800" dirty="0" err="1" smtClean="0">
                  <a:solidFill>
                    <a:srgbClr val="000000"/>
                  </a:solidFill>
                  <a:latin typeface="Times New Roman" charset="0"/>
                </a:rPr>
                <a:t>kc</a:t>
              </a:r>
              <a:r>
                <a:rPr lang="en-US" altLang="ja-JP" sz="1800" dirty="0" smtClean="0">
                  <a:solidFill>
                    <a:srgbClr val="000000"/>
                  </a:solidFill>
                  <a:latin typeface="Times New Roman" charset="0"/>
                </a:rPr>
                <a:t>/</a:t>
              </a:r>
              <a:r>
                <a:rPr lang="en-US" altLang="ja-JP" sz="1800" dirty="0" smtClean="0">
                  <a:solidFill>
                    <a:srgbClr val="000000"/>
                  </a:solidFill>
                  <a:latin typeface="Symbol" pitchFamily="18" charset="2"/>
                </a:rPr>
                <a:t>W</a:t>
              </a:r>
              <a:r>
                <a:rPr lang="en-US" altLang="ja-JP" sz="1800" baseline="-25000" dirty="0" smtClean="0">
                  <a:solidFill>
                    <a:srgbClr val="000000"/>
                  </a:solidFill>
                  <a:latin typeface="Times New Roman" charset="0"/>
                </a:rPr>
                <a:t>0</a:t>
              </a:r>
              <a:endParaRPr lang="en-US" altLang="ja-JP" sz="180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 rot="-5400000">
              <a:off x="4258774" y="3838616"/>
              <a:ext cx="9957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8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|B(k)|/B</a:t>
              </a:r>
              <a:r>
                <a:rPr kumimoji="1" lang="en-US" altLang="ja-JP" sz="1800" baseline="-250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kumimoji="1" lang="ja-JP" altLang="en-US" sz="1800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3" name="直線コネクタ 22"/>
            <p:cNvCxnSpPr/>
            <p:nvPr/>
          </p:nvCxnSpPr>
          <p:spPr>
            <a:xfrm rot="16200000" flipH="1">
              <a:off x="6500826" y="3571876"/>
              <a:ext cx="642942" cy="500066"/>
            </a:xfrm>
            <a:prstGeom prst="line">
              <a:avLst/>
            </a:prstGeom>
            <a:ln w="76200"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>
              <a:cxnSpLocks noChangeAspect="1"/>
            </p:cNvCxnSpPr>
            <p:nvPr/>
          </p:nvCxnSpPr>
          <p:spPr>
            <a:xfrm rot="16200000" flipV="1">
              <a:off x="6579050" y="3582950"/>
              <a:ext cx="575791" cy="553645"/>
            </a:xfrm>
            <a:prstGeom prst="line">
              <a:avLst/>
            </a:pr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正方形/長方形 24"/>
            <p:cNvSpPr/>
            <p:nvPr/>
          </p:nvSpPr>
          <p:spPr>
            <a:xfrm>
              <a:off x="7386180" y="3500438"/>
              <a:ext cx="214314" cy="214314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7138512" y="3457077"/>
              <a:ext cx="492443" cy="30777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4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-2.0</a:t>
              </a:r>
              <a:endParaRPr kumimoji="1" lang="ja-JP" alt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28662" y="142852"/>
            <a:ext cx="8072494" cy="1431925"/>
          </a:xfrm>
        </p:spPr>
        <p:txBody>
          <a:bodyPr/>
          <a:lstStyle/>
          <a:p>
            <a:r>
              <a:rPr kumimoji="1" lang="en-US" altLang="ja-JP" sz="4000" dirty="0" smtClean="0"/>
              <a:t>How essential in particle acc. is the relativistic effects ?</a:t>
            </a:r>
            <a:endParaRPr kumimoji="1" lang="ja-JP" altLang="en-US" sz="4000" dirty="0"/>
          </a:p>
        </p:txBody>
      </p:sp>
      <p:sp>
        <p:nvSpPr>
          <p:cNvPr id="16" name="円/楕円 15"/>
          <p:cNvSpPr/>
          <p:nvPr/>
        </p:nvSpPr>
        <p:spPr>
          <a:xfrm>
            <a:off x="1643042" y="4214818"/>
            <a:ext cx="1928826" cy="192882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7" name="グループ化 26"/>
          <p:cNvGrpSpPr/>
          <p:nvPr/>
        </p:nvGrpSpPr>
        <p:grpSpPr>
          <a:xfrm>
            <a:off x="5572132" y="1824327"/>
            <a:ext cx="3266398" cy="2676243"/>
            <a:chOff x="5572132" y="1824327"/>
            <a:chExt cx="3266398" cy="2676243"/>
          </a:xfrm>
        </p:grpSpPr>
        <p:cxnSp>
          <p:nvCxnSpPr>
            <p:cNvPr id="28" name="直線矢印コネクタ 27"/>
            <p:cNvCxnSpPr/>
            <p:nvPr/>
          </p:nvCxnSpPr>
          <p:spPr>
            <a:xfrm>
              <a:off x="5930113" y="4143380"/>
              <a:ext cx="2357454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矢印コネクタ 28"/>
            <p:cNvCxnSpPr/>
            <p:nvPr/>
          </p:nvCxnSpPr>
          <p:spPr>
            <a:xfrm rot="5400000" flipH="1" flipV="1">
              <a:off x="5001422" y="3214686"/>
              <a:ext cx="1857388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/>
            <p:cNvCxnSpPr/>
            <p:nvPr/>
          </p:nvCxnSpPr>
          <p:spPr>
            <a:xfrm>
              <a:off x="6429388" y="2643182"/>
              <a:ext cx="1428760" cy="114300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rot="10800000" flipV="1">
              <a:off x="5929322" y="2643182"/>
              <a:ext cx="500066" cy="14287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/>
            <p:cNvCxnSpPr/>
            <p:nvPr/>
          </p:nvCxnSpPr>
          <p:spPr>
            <a:xfrm rot="5400000">
              <a:off x="5679289" y="3393281"/>
              <a:ext cx="1500198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コネクタ 32"/>
            <p:cNvCxnSpPr/>
            <p:nvPr/>
          </p:nvCxnSpPr>
          <p:spPr>
            <a:xfrm rot="5400000">
              <a:off x="7679553" y="3964785"/>
              <a:ext cx="35719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テキスト ボックス 33"/>
            <p:cNvSpPr txBox="1"/>
            <p:nvPr/>
          </p:nvSpPr>
          <p:spPr>
            <a:xfrm>
              <a:off x="7072330" y="2786058"/>
              <a:ext cx="5581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kumimoji="1" lang="en-US" altLang="ja-JP" dirty="0" smtClean="0">
                  <a:latin typeface="Symbol" pitchFamily="18" charset="2"/>
                  <a:cs typeface="Times New Roman" pitchFamily="18" charset="0"/>
                </a:rPr>
                <a:t>a</a:t>
              </a:r>
              <a:endParaRPr kumimoji="1" lang="ja-JP" alt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8286776" y="3896029"/>
              <a:ext cx="5517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800" dirty="0" smtClean="0">
                  <a:latin typeface="Times New Roman" pitchFamily="18" charset="0"/>
                  <a:ea typeface="ＭＳ Ｐゴシック"/>
                  <a:cs typeface="Times New Roman" pitchFamily="18" charset="0"/>
                </a:rPr>
                <a:t>±</a:t>
              </a:r>
              <a:r>
                <a:rPr kumimoji="1" lang="en-US" altLang="ja-JP" i="1" dirty="0" smtClean="0">
                  <a:latin typeface="Times New Roman" pitchFamily="18" charset="0"/>
                  <a:cs typeface="Times New Roman" pitchFamily="18" charset="0"/>
                </a:rPr>
                <a:t>k</a:t>
              </a:r>
              <a:endParaRPr kumimoji="1" lang="ja-JP" alt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6000760" y="4100460"/>
              <a:ext cx="221727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i="1" dirty="0" smtClean="0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en-US" altLang="ja-JP" sz="2000" baseline="-25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lang="en-US" altLang="ja-JP" sz="2000" i="1" dirty="0" smtClean="0"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kumimoji="1" lang="en-US" altLang="ja-JP" sz="2000" i="1" dirty="0" smtClean="0">
                  <a:latin typeface="Times New Roman" pitchFamily="18" charset="0"/>
                  <a:cs typeface="Times New Roman" pitchFamily="18" charset="0"/>
                </a:rPr>
                <a:t>0.1              3.0</a:t>
              </a:r>
              <a:endParaRPr kumimoji="1" lang="ja-JP" altLang="en-US" sz="20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5572132" y="1824327"/>
              <a:ext cx="8499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i="1" dirty="0" err="1" smtClean="0">
                  <a:latin typeface="Times New Roman" pitchFamily="18" charset="0"/>
                  <a:cs typeface="Times New Roman" pitchFamily="18" charset="0"/>
                </a:rPr>
                <a:t>B</a:t>
              </a:r>
              <a:r>
                <a:rPr kumimoji="1" lang="en-US" altLang="ja-JP" i="1" baseline="-25000" dirty="0" err="1" smtClean="0">
                  <a:latin typeface="Times New Roman" pitchFamily="18" charset="0"/>
                  <a:cs typeface="Times New Roman" pitchFamily="18" charset="0"/>
                </a:rPr>
                <a:t>w</a:t>
              </a:r>
              <a:r>
                <a:rPr kumimoji="1" lang="en-US" altLang="ja-JP" dirty="0" smtClean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kumimoji="1" lang="en-US" altLang="ja-JP" i="1" dirty="0" smtClean="0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kumimoji="1" lang="en-US" altLang="ja-JP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kumimoji="1" lang="ja-JP" alt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6000760" y="2345288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8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kumimoji="1" lang="ja-JP" altLang="en-US" sz="1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9" name="グループ化 38"/>
          <p:cNvGrpSpPr/>
          <p:nvPr/>
        </p:nvGrpSpPr>
        <p:grpSpPr>
          <a:xfrm>
            <a:off x="5857884" y="4386212"/>
            <a:ext cx="2954716" cy="2328936"/>
            <a:chOff x="5857884" y="4429132"/>
            <a:chExt cx="2954716" cy="2328936"/>
          </a:xfrm>
        </p:grpSpPr>
        <p:cxnSp>
          <p:nvCxnSpPr>
            <p:cNvPr id="40" name="直線コネクタ 39"/>
            <p:cNvCxnSpPr/>
            <p:nvPr/>
          </p:nvCxnSpPr>
          <p:spPr>
            <a:xfrm rot="5400000" flipH="1" flipV="1">
              <a:off x="7628447" y="5961062"/>
              <a:ext cx="857256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>
            <a:xfrm rot="5400000" flipH="1" flipV="1">
              <a:off x="5796174" y="5957720"/>
              <a:ext cx="857256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矢印コネクタ 41"/>
            <p:cNvCxnSpPr/>
            <p:nvPr/>
          </p:nvCxnSpPr>
          <p:spPr>
            <a:xfrm>
              <a:off x="5857884" y="6390995"/>
              <a:ext cx="2643206" cy="1588"/>
            </a:xfrm>
            <a:prstGeom prst="straightConnector1">
              <a:avLst/>
            </a:prstGeom>
            <a:ln w="19050">
              <a:solidFill>
                <a:srgbClr val="FFFF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矢印コネクタ 42"/>
            <p:cNvCxnSpPr/>
            <p:nvPr/>
          </p:nvCxnSpPr>
          <p:spPr>
            <a:xfrm rot="5400000" flipH="1" flipV="1">
              <a:off x="6357950" y="5605177"/>
              <a:ext cx="1571636" cy="1588"/>
            </a:xfrm>
            <a:prstGeom prst="straightConnector1">
              <a:avLst/>
            </a:prstGeom>
            <a:ln w="19050">
              <a:solidFill>
                <a:srgbClr val="FFFF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/>
            <p:cNvCxnSpPr/>
            <p:nvPr/>
          </p:nvCxnSpPr>
          <p:spPr>
            <a:xfrm flipV="1">
              <a:off x="7143768" y="5247987"/>
              <a:ext cx="1214446" cy="1143008"/>
            </a:xfrm>
            <a:prstGeom prst="line">
              <a:avLst/>
            </a:prstGeom>
            <a:ln w="1905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コネクタ 44"/>
            <p:cNvCxnSpPr/>
            <p:nvPr/>
          </p:nvCxnSpPr>
          <p:spPr>
            <a:xfrm flipH="1" flipV="1">
              <a:off x="5929322" y="5247987"/>
              <a:ext cx="1214446" cy="1143008"/>
            </a:xfrm>
            <a:prstGeom prst="line">
              <a:avLst/>
            </a:prstGeom>
            <a:ln w="1905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6" name="グループ化 36"/>
            <p:cNvGrpSpPr/>
            <p:nvPr/>
          </p:nvGrpSpPr>
          <p:grpSpPr>
            <a:xfrm>
              <a:off x="6159966" y="5459035"/>
              <a:ext cx="958742" cy="913432"/>
              <a:chOff x="2088000" y="2925668"/>
              <a:chExt cx="958742" cy="913432"/>
            </a:xfrm>
          </p:grpSpPr>
          <p:sp>
            <p:nvSpPr>
              <p:cNvPr id="59" name="円/楕円 58"/>
              <p:cNvSpPr/>
              <p:nvPr/>
            </p:nvSpPr>
            <p:spPr>
              <a:xfrm>
                <a:off x="2088000" y="2925668"/>
                <a:ext cx="142876" cy="142876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0" name="円/楕円 59"/>
              <p:cNvSpPr/>
              <p:nvPr/>
            </p:nvSpPr>
            <p:spPr>
              <a:xfrm>
                <a:off x="2208014" y="3036298"/>
                <a:ext cx="142876" cy="142876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1" name="円/楕円 60"/>
              <p:cNvSpPr/>
              <p:nvPr/>
            </p:nvSpPr>
            <p:spPr>
              <a:xfrm>
                <a:off x="2328028" y="3149780"/>
                <a:ext cx="142876" cy="142876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2" name="円/楕円 61"/>
              <p:cNvSpPr/>
              <p:nvPr/>
            </p:nvSpPr>
            <p:spPr>
              <a:xfrm>
                <a:off x="2444502" y="3259722"/>
                <a:ext cx="142876" cy="142876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3" name="円/楕円 62"/>
              <p:cNvSpPr/>
              <p:nvPr/>
            </p:nvSpPr>
            <p:spPr>
              <a:xfrm>
                <a:off x="2560976" y="3372930"/>
                <a:ext cx="142876" cy="142876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4" name="円/楕円 63"/>
              <p:cNvSpPr/>
              <p:nvPr/>
            </p:nvSpPr>
            <p:spPr>
              <a:xfrm>
                <a:off x="2677450" y="3482872"/>
                <a:ext cx="142876" cy="142876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5" name="円/楕円 64"/>
              <p:cNvSpPr/>
              <p:nvPr/>
            </p:nvSpPr>
            <p:spPr>
              <a:xfrm>
                <a:off x="2790658" y="3589548"/>
                <a:ext cx="142876" cy="142876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6" name="円/楕円 65"/>
              <p:cNvSpPr/>
              <p:nvPr/>
            </p:nvSpPr>
            <p:spPr>
              <a:xfrm>
                <a:off x="2903866" y="3696224"/>
                <a:ext cx="142876" cy="142876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7" name="グループ化 37"/>
            <p:cNvGrpSpPr/>
            <p:nvPr/>
          </p:nvGrpSpPr>
          <p:grpSpPr>
            <a:xfrm flipH="1">
              <a:off x="7170984" y="5462301"/>
              <a:ext cx="958742" cy="913432"/>
              <a:chOff x="2080380" y="2925668"/>
              <a:chExt cx="958742" cy="913432"/>
            </a:xfrm>
          </p:grpSpPr>
          <p:sp>
            <p:nvSpPr>
              <p:cNvPr id="51" name="円/楕円 50"/>
              <p:cNvSpPr/>
              <p:nvPr/>
            </p:nvSpPr>
            <p:spPr>
              <a:xfrm>
                <a:off x="2080380" y="2925668"/>
                <a:ext cx="142876" cy="142876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" name="円/楕円 51"/>
              <p:cNvSpPr/>
              <p:nvPr/>
            </p:nvSpPr>
            <p:spPr>
              <a:xfrm>
                <a:off x="2200394" y="3036298"/>
                <a:ext cx="142876" cy="142876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" name="円/楕円 52"/>
              <p:cNvSpPr/>
              <p:nvPr/>
            </p:nvSpPr>
            <p:spPr>
              <a:xfrm>
                <a:off x="2320408" y="3149780"/>
                <a:ext cx="142876" cy="142876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4" name="円/楕円 53"/>
              <p:cNvSpPr/>
              <p:nvPr/>
            </p:nvSpPr>
            <p:spPr>
              <a:xfrm flipH="1">
                <a:off x="2436882" y="3259722"/>
                <a:ext cx="142876" cy="142876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" name="円/楕円 54"/>
              <p:cNvSpPr/>
              <p:nvPr/>
            </p:nvSpPr>
            <p:spPr>
              <a:xfrm>
                <a:off x="2553356" y="3372930"/>
                <a:ext cx="142876" cy="142876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" name="円/楕円 55"/>
              <p:cNvSpPr/>
              <p:nvPr/>
            </p:nvSpPr>
            <p:spPr>
              <a:xfrm>
                <a:off x="2669830" y="3482872"/>
                <a:ext cx="142876" cy="142876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7" name="円/楕円 56"/>
              <p:cNvSpPr/>
              <p:nvPr/>
            </p:nvSpPr>
            <p:spPr>
              <a:xfrm>
                <a:off x="2783038" y="3589548"/>
                <a:ext cx="142876" cy="142876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8" name="円/楕円 57"/>
              <p:cNvSpPr/>
              <p:nvPr/>
            </p:nvSpPr>
            <p:spPr>
              <a:xfrm>
                <a:off x="2896246" y="3696224"/>
                <a:ext cx="142876" cy="142876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8" name="テキスト ボックス 47"/>
            <p:cNvSpPr txBox="1"/>
            <p:nvPr/>
          </p:nvSpPr>
          <p:spPr>
            <a:xfrm>
              <a:off x="8491678" y="6143644"/>
              <a:ext cx="3209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i="1" dirty="0" smtClean="0">
                  <a:latin typeface="Times New Roman" pitchFamily="18" charset="0"/>
                  <a:cs typeface="Times New Roman" pitchFamily="18" charset="0"/>
                </a:rPr>
                <a:t>k</a:t>
              </a:r>
              <a:endParaRPr kumimoji="1" lang="ja-JP" alt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6950598" y="4429132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Symbol" pitchFamily="18" charset="2"/>
                  <a:cs typeface="Times New Roman" pitchFamily="18" charset="0"/>
                </a:rPr>
                <a:t>w</a:t>
              </a:r>
              <a:endParaRPr kumimoji="1" lang="ja-JP" altLang="en-US" dirty="0">
                <a:latin typeface="Symbol" pitchFamily="18" charset="2"/>
                <a:cs typeface="Times New Roman" pitchFamily="18" charset="0"/>
              </a:endParaRPr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6020216" y="6357958"/>
              <a:ext cx="21932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2000" i="1" dirty="0" smtClean="0">
                  <a:latin typeface="Times New Roman" pitchFamily="18" charset="0"/>
                  <a:cs typeface="Times New Roman" pitchFamily="18" charset="0"/>
                </a:rPr>
                <a:t>-3                          3</a:t>
              </a:r>
              <a:endParaRPr kumimoji="1" lang="ja-JP" altLang="en-US" sz="2000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7" name="グループ化 66"/>
          <p:cNvGrpSpPr/>
          <p:nvPr/>
        </p:nvGrpSpPr>
        <p:grpSpPr>
          <a:xfrm>
            <a:off x="238095" y="2214400"/>
            <a:ext cx="5214973" cy="1143162"/>
            <a:chOff x="450639" y="1667255"/>
            <a:chExt cx="5385792" cy="1201606"/>
          </a:xfrm>
        </p:grpSpPr>
        <p:sp>
          <p:nvSpPr>
            <p:cNvPr id="68" name="角丸四角形 67"/>
            <p:cNvSpPr/>
            <p:nvPr/>
          </p:nvSpPr>
          <p:spPr>
            <a:xfrm>
              <a:off x="450639" y="1667255"/>
              <a:ext cx="5385792" cy="1201606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aphicFrame>
          <p:nvGraphicFramePr>
            <p:cNvPr id="69" name="オブジェクト 68"/>
            <p:cNvGraphicFramePr>
              <a:graphicFrameLocks noChangeAspect="1"/>
            </p:cNvGraphicFramePr>
            <p:nvPr/>
          </p:nvGraphicFramePr>
          <p:xfrm>
            <a:off x="506414" y="1802419"/>
            <a:ext cx="5305425" cy="979487"/>
          </p:xfrm>
          <a:graphic>
            <a:graphicData uri="http://schemas.openxmlformats.org/presentationml/2006/ole">
              <p:oleObj spid="_x0000_s72705" name="数式" r:id="rId4" imgW="2755800" imgH="507960" progId="Equation.3">
                <p:embed/>
              </p:oleObj>
            </a:graphicData>
          </a:graphic>
        </p:graphicFrame>
      </p:grpSp>
      <p:sp>
        <p:nvSpPr>
          <p:cNvPr id="70" name="テキスト ボックス 69"/>
          <p:cNvSpPr txBox="1"/>
          <p:nvPr/>
        </p:nvSpPr>
        <p:spPr>
          <a:xfrm>
            <a:off x="1272058" y="1785926"/>
            <a:ext cx="32999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/>
              <a:t>Test particle simulation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28662" y="142852"/>
            <a:ext cx="8072494" cy="1431925"/>
          </a:xfrm>
        </p:spPr>
        <p:txBody>
          <a:bodyPr/>
          <a:lstStyle/>
          <a:p>
            <a:r>
              <a:rPr kumimoji="1" lang="en-US" altLang="ja-JP" sz="4000" dirty="0" smtClean="0"/>
              <a:t>Test particle simulation</a:t>
            </a:r>
            <a:endParaRPr kumimoji="1" lang="ja-JP" altLang="en-US" sz="40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928662" y="1928802"/>
            <a:ext cx="79944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l"/>
            </a:pP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FF0000"/>
                </a:solidFill>
              </a:rPr>
              <a:t>Non-rel.</a:t>
            </a:r>
            <a:r>
              <a:rPr kumimoji="1" lang="en-US" altLang="ja-JP" dirty="0" smtClean="0"/>
              <a:t> &amp; </a:t>
            </a:r>
            <a:r>
              <a:rPr kumimoji="1" lang="en-US" altLang="ja-JP" dirty="0" smtClean="0">
                <a:solidFill>
                  <a:srgbClr val="FFFFFF"/>
                </a:solidFill>
              </a:rPr>
              <a:t>Rel. </a:t>
            </a:r>
            <a:r>
              <a:rPr kumimoji="1" lang="en-US" altLang="ja-JP" dirty="0" err="1" smtClean="0"/>
              <a:t>eqs</a:t>
            </a:r>
            <a:r>
              <a:rPr kumimoji="1" lang="en-US" altLang="ja-JP" dirty="0" smtClean="0"/>
              <a:t>. of motion for </a:t>
            </a:r>
            <a:r>
              <a:rPr kumimoji="1" lang="en-US" altLang="ja-JP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1" lang="en-US" altLang="ja-JP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kumimoji="1" lang="en-US" altLang="ja-JP" dirty="0" smtClean="0"/>
              <a:t> particles</a:t>
            </a:r>
          </a:p>
          <a:p>
            <a:pPr>
              <a:buFont typeface="Wingdings" pitchFamily="2" charset="2"/>
              <a:buChar char="l"/>
            </a:pPr>
            <a:r>
              <a:rPr lang="en-US" altLang="ja-JP" dirty="0" smtClean="0"/>
              <a:t> Initial distribution function: isotropic ring with </a:t>
            </a:r>
            <a:r>
              <a:rPr lang="en-US" altLang="ja-JP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ja-JP" baseline="-25000" dirty="0" smtClean="0">
                <a:latin typeface="Symbol" pitchFamily="18" charset="2"/>
                <a:cs typeface="Times New Roman" pitchFamily="18" charset="0"/>
              </a:rPr>
              <a:t>^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altLang="ja-JP" i="1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</a:rPr>
              <a:t>= 0.1</a:t>
            </a:r>
            <a:endParaRPr kumimoji="1" lang="ja-JP" alt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1142976" y="3143248"/>
            <a:ext cx="7143800" cy="2928958"/>
            <a:chOff x="1142976" y="3000372"/>
            <a:chExt cx="7143800" cy="2928958"/>
          </a:xfrm>
        </p:grpSpPr>
        <p:sp>
          <p:nvSpPr>
            <p:cNvPr id="14" name="角丸四角形 13"/>
            <p:cNvSpPr/>
            <p:nvPr/>
          </p:nvSpPr>
          <p:spPr>
            <a:xfrm>
              <a:off x="1142976" y="3000372"/>
              <a:ext cx="7143800" cy="2928958"/>
            </a:xfrm>
            <a:prstGeom prst="roundRect">
              <a:avLst>
                <a:gd name="adj" fmla="val 8853"/>
              </a:avLst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9" name="Picture 16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85852" y="3450199"/>
              <a:ext cx="6907693" cy="2407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3" name="テキスト ボックス 12"/>
            <p:cNvSpPr txBox="1"/>
            <p:nvPr/>
          </p:nvSpPr>
          <p:spPr>
            <a:xfrm>
              <a:off x="3391039" y="3000372"/>
              <a:ext cx="28954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rgbClr val="000000"/>
                  </a:solidFill>
                </a:rPr>
                <a:t>Non-relativistic case</a:t>
              </a:r>
              <a:endParaRPr kumimoji="1" lang="ja-JP" altLang="en-US" dirty="0">
                <a:solidFill>
                  <a:srgbClr val="000000"/>
                </a:solidFill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28662" y="142852"/>
            <a:ext cx="8072494" cy="1431925"/>
          </a:xfrm>
        </p:spPr>
        <p:txBody>
          <a:bodyPr/>
          <a:lstStyle/>
          <a:p>
            <a:r>
              <a:rPr kumimoji="1" lang="en-US" altLang="ja-JP" sz="4000" dirty="0" smtClean="0"/>
              <a:t>Test particle simulation</a:t>
            </a:r>
            <a:endParaRPr kumimoji="1" lang="ja-JP" altLang="en-US" sz="40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928662" y="1928802"/>
            <a:ext cx="79944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l"/>
            </a:pP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FFFFFF"/>
                </a:solidFill>
              </a:rPr>
              <a:t>Non-rel. </a:t>
            </a:r>
            <a:r>
              <a:rPr kumimoji="1" lang="en-US" altLang="ja-JP" dirty="0" smtClean="0"/>
              <a:t>&amp; </a:t>
            </a:r>
            <a:r>
              <a:rPr kumimoji="1" lang="en-US" altLang="ja-JP" dirty="0" smtClean="0">
                <a:solidFill>
                  <a:srgbClr val="FF0000"/>
                </a:solidFill>
              </a:rPr>
              <a:t>Rel.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eqs</a:t>
            </a:r>
            <a:r>
              <a:rPr kumimoji="1" lang="en-US" altLang="ja-JP" dirty="0" smtClean="0"/>
              <a:t>. of motion for </a:t>
            </a:r>
            <a:r>
              <a:rPr kumimoji="1" lang="en-US" altLang="ja-JP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1" lang="en-US" altLang="ja-JP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kumimoji="1" lang="en-US" altLang="ja-JP" dirty="0" smtClean="0"/>
              <a:t> particles</a:t>
            </a:r>
          </a:p>
          <a:p>
            <a:pPr>
              <a:buFont typeface="Wingdings" pitchFamily="2" charset="2"/>
              <a:buChar char="l"/>
            </a:pPr>
            <a:r>
              <a:rPr lang="en-US" altLang="ja-JP" dirty="0" smtClean="0"/>
              <a:t> Initial distribution function: isotropic ring with </a:t>
            </a:r>
            <a:r>
              <a:rPr lang="en-US" altLang="ja-JP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ja-JP" baseline="-25000" dirty="0" smtClean="0">
                <a:latin typeface="Symbol" pitchFamily="18" charset="2"/>
                <a:cs typeface="Times New Roman" pitchFamily="18" charset="0"/>
              </a:rPr>
              <a:t>^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altLang="ja-JP" i="1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</a:rPr>
              <a:t>= 0.1</a:t>
            </a:r>
            <a:endParaRPr kumimoji="1" lang="ja-JP" alt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グループ化 21"/>
          <p:cNvGrpSpPr/>
          <p:nvPr/>
        </p:nvGrpSpPr>
        <p:grpSpPr>
          <a:xfrm>
            <a:off x="1142976" y="3214686"/>
            <a:ext cx="7143800" cy="2928958"/>
            <a:chOff x="1142976" y="3214686"/>
            <a:chExt cx="7143800" cy="2928958"/>
          </a:xfrm>
        </p:grpSpPr>
        <p:sp>
          <p:nvSpPr>
            <p:cNvPr id="20" name="角丸四角形 19"/>
            <p:cNvSpPr/>
            <p:nvPr/>
          </p:nvSpPr>
          <p:spPr>
            <a:xfrm>
              <a:off x="1142976" y="3214686"/>
              <a:ext cx="7143800" cy="2928958"/>
            </a:xfrm>
            <a:prstGeom prst="roundRect">
              <a:avLst>
                <a:gd name="adj" fmla="val 8853"/>
              </a:avLst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3541994" y="3214686"/>
              <a:ext cx="23158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dirty="0" smtClean="0">
                  <a:solidFill>
                    <a:srgbClr val="000000"/>
                  </a:solidFill>
                </a:rPr>
                <a:t>Relativistic case</a:t>
              </a:r>
              <a:endParaRPr kumimoji="1" lang="ja-JP" altLang="en-US" dirty="0">
                <a:solidFill>
                  <a:srgbClr val="000000"/>
                </a:solidFill>
              </a:endParaRPr>
            </a:p>
          </p:txBody>
        </p:sp>
        <p:pic>
          <p:nvPicPr>
            <p:cNvPr id="17" name="Picture 16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85852" y="3643314"/>
              <a:ext cx="6907693" cy="2407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ja-JP" dirty="0" smtClean="0"/>
              <a:t>Summary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6202" y="3104847"/>
            <a:ext cx="7083450" cy="1643074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ja-JP" sz="2000" dirty="0" smtClean="0"/>
              <a:t>Local sharp envelope troughs of magnetic fields</a:t>
            </a:r>
          </a:p>
          <a:p>
            <a:pPr eaLnBrk="1" hangingPunct="1">
              <a:defRPr/>
            </a:pPr>
            <a:r>
              <a:rPr lang="en-US" altLang="ja-JP" sz="2000" dirty="0" smtClean="0"/>
              <a:t>Relativistic perp. acceleration of particles trapped in the envelope troughs</a:t>
            </a:r>
          </a:p>
          <a:p>
            <a:pPr eaLnBrk="1" hangingPunct="1">
              <a:defRPr/>
            </a:pPr>
            <a:r>
              <a:rPr lang="en-US" altLang="ja-JP" sz="2000" dirty="0" smtClean="0"/>
              <a:t>Preferential acceleration of high energy particles</a:t>
            </a:r>
          </a:p>
        </p:txBody>
      </p:sp>
      <p:sp>
        <p:nvSpPr>
          <p:cNvPr id="108548" name="Text Box 4"/>
          <p:cNvSpPr txBox="1">
            <a:spLocks noChangeArrowheads="1"/>
          </p:cNvSpPr>
          <p:nvPr/>
        </p:nvSpPr>
        <p:spPr bwMode="auto">
          <a:xfrm>
            <a:off x="971550" y="1841500"/>
            <a:ext cx="781529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50" charset="-128"/>
              </a:rPr>
              <a:t>Particle acceleration process through coherent Alfven </a:t>
            </a:r>
          </a:p>
          <a:p>
            <a:pPr>
              <a:defRPr/>
            </a:pPr>
            <a:r>
              <a:rPr lang="en-US" altLang="ja-JP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50" charset="-128"/>
              </a:rPr>
              <a:t>waves in the course of parametric decay instabilities :</a:t>
            </a:r>
            <a:endParaRPr lang="en-US" altLang="ja-JP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285852" y="2643182"/>
            <a:ext cx="2605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1D PIC simulation</a:t>
            </a:r>
            <a:endParaRPr kumimoji="1" lang="ja-JP" altLang="en-US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285852" y="4500570"/>
            <a:ext cx="56220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 </a:t>
            </a:r>
            <a:r>
              <a:rPr lang="en-US" altLang="ja-JP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analysis &amp; test particle simulation</a:t>
            </a:r>
            <a:endParaRPr kumimoji="1" lang="ja-JP" altLang="en-US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1346780" y="4962235"/>
            <a:ext cx="7654376" cy="1824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tabLst/>
              <a:defRPr/>
            </a:pP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Motion of a particle in two</a:t>
            </a:r>
            <a:r>
              <a:rPr kumimoji="1" lang="en-US" altLang="ja-JP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oppositely propagating</a:t>
            </a: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waves </a:t>
            </a:r>
          </a:p>
          <a:p>
            <a:pPr marL="342900" lvl="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altLang="ja-JP" sz="20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Relativistic resonance with the two waves</a:t>
            </a:r>
          </a:p>
          <a:p>
            <a:pPr marL="342900" lvl="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altLang="ja-JP" sz="20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Maximum attainable energy consistent with the </a:t>
            </a:r>
            <a:r>
              <a:rPr lang="en-US" altLang="ja-JP" sz="20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PIC sim</a:t>
            </a:r>
            <a:r>
              <a:rPr lang="en-US" altLang="ja-JP" sz="20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ulation</a:t>
            </a:r>
            <a:endParaRPr lang="en-US" altLang="ja-JP" sz="2000" kern="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lvl="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altLang="ja-JP" sz="20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Test particle </a:t>
            </a:r>
            <a:r>
              <a:rPr lang="en-US" altLang="ja-JP" sz="20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sim</a:t>
            </a:r>
            <a:r>
              <a:rPr lang="en-US" altLang="ja-JP" sz="20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ulation</a:t>
            </a:r>
            <a:r>
              <a:rPr lang="en-US" altLang="ja-JP" sz="20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ja-JP" sz="20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reproduced power-law like tail when the time varying wave spectrum is assumed.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Outline 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066800" y="1981200"/>
            <a:ext cx="8077200" cy="4448196"/>
          </a:xfrm>
        </p:spPr>
        <p:txBody>
          <a:bodyPr/>
          <a:lstStyle/>
          <a:p>
            <a:r>
              <a:rPr lang="en-US" altLang="ja-JP" sz="2800" dirty="0" smtClean="0"/>
              <a:t>Background</a:t>
            </a:r>
          </a:p>
          <a:p>
            <a:pPr>
              <a:buNone/>
            </a:pPr>
            <a:r>
              <a:rPr lang="en-US" altLang="ja-JP" sz="2800" dirty="0" smtClean="0"/>
              <a:t>     -- motivation</a:t>
            </a:r>
          </a:p>
          <a:p>
            <a:pPr>
              <a:buNone/>
            </a:pPr>
            <a:r>
              <a:rPr lang="en-US" altLang="ja-JP" sz="2800" dirty="0" smtClean="0"/>
              <a:t>     -- acceleration processes in turbulent plasmas</a:t>
            </a:r>
          </a:p>
          <a:p>
            <a:pPr>
              <a:buNone/>
            </a:pPr>
            <a:r>
              <a:rPr lang="en-US" altLang="ja-JP" sz="2800" dirty="0" smtClean="0"/>
              <a:t>     -- parametric instability (PI)</a:t>
            </a:r>
          </a:p>
          <a:p>
            <a:r>
              <a:rPr kumimoji="1" lang="en-US" altLang="ja-JP" sz="2800" dirty="0" smtClean="0"/>
              <a:t>1D PIC sim</a:t>
            </a:r>
            <a:r>
              <a:rPr lang="en-US" altLang="ja-JP" sz="2800" dirty="0" smtClean="0"/>
              <a:t>ulation</a:t>
            </a:r>
            <a:r>
              <a:rPr kumimoji="1" lang="en-US" altLang="ja-JP" sz="2800" dirty="0" smtClean="0"/>
              <a:t> </a:t>
            </a:r>
            <a:r>
              <a:rPr lang="en-US" altLang="ja-JP" sz="2800" dirty="0" smtClean="0"/>
              <a:t>o</a:t>
            </a:r>
            <a:r>
              <a:rPr kumimoji="1" lang="en-US" altLang="ja-JP" sz="2800" dirty="0" smtClean="0"/>
              <a:t>n PIs</a:t>
            </a:r>
            <a:r>
              <a:rPr lang="ja-JP" altLang="en-US" sz="2800" dirty="0" smtClean="0"/>
              <a:t> </a:t>
            </a:r>
            <a:r>
              <a:rPr lang="en-US" altLang="ja-JP" sz="2800" dirty="0" smtClean="0"/>
              <a:t>in a pair plasma</a:t>
            </a:r>
            <a:endParaRPr kumimoji="1" lang="en-US" altLang="ja-JP" sz="2800" dirty="0" smtClean="0"/>
          </a:p>
          <a:p>
            <a:r>
              <a:rPr lang="en-US" altLang="ja-JP" sz="2800" dirty="0" smtClean="0"/>
              <a:t>Acceleration mechanism : </a:t>
            </a:r>
            <a:r>
              <a:rPr lang="en-US" altLang="ja-JP" sz="2800" dirty="0" err="1" smtClean="0"/>
              <a:t>modelling</a:t>
            </a:r>
            <a:endParaRPr lang="en-US" altLang="ja-JP" sz="2800" dirty="0" smtClean="0"/>
          </a:p>
          <a:p>
            <a:r>
              <a:rPr lang="en-US" altLang="ja-JP" sz="2800" dirty="0" smtClean="0"/>
              <a:t>Test particle simulation </a:t>
            </a:r>
          </a:p>
          <a:p>
            <a:r>
              <a:rPr lang="en-US" altLang="ja-JP" sz="2800" dirty="0" smtClean="0"/>
              <a:t>S</a:t>
            </a:r>
            <a:r>
              <a:rPr kumimoji="1" lang="en-US" altLang="ja-JP" sz="2800" dirty="0" smtClean="0"/>
              <a:t>ummary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17"/>
          <p:cNvSpPr txBox="1"/>
          <p:nvPr/>
        </p:nvSpPr>
        <p:spPr>
          <a:xfrm>
            <a:off x="785786" y="6028941"/>
            <a:ext cx="7652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err="1" smtClean="0"/>
              <a:t>Scholer</a:t>
            </a:r>
            <a:endParaRPr kumimoji="1" lang="ja-JP" altLang="en-US" sz="1400" dirty="0"/>
          </a:p>
        </p:txBody>
      </p:sp>
      <p:pic>
        <p:nvPicPr>
          <p:cNvPr id="10" name="Picture 11" descr="SN1006_chandra_false_1bin"/>
          <p:cNvPicPr>
            <a:picLocks noChangeAspect="1" noChangeArrowheads="1"/>
          </p:cNvPicPr>
          <p:nvPr/>
        </p:nvPicPr>
        <p:blipFill>
          <a:blip r:embed="rId2"/>
          <a:srcRect l="33594" t="13156" r="21956" b="3906"/>
          <a:stretch>
            <a:fillRect/>
          </a:stretch>
        </p:blipFill>
        <p:spPr bwMode="auto">
          <a:xfrm>
            <a:off x="5513294" y="0"/>
            <a:ext cx="3630705" cy="6857999"/>
          </a:xfrm>
          <a:prstGeom prst="rect">
            <a:avLst/>
          </a:prstGeom>
          <a:noFill/>
        </p:spPr>
      </p:pic>
      <p:sp>
        <p:nvSpPr>
          <p:cNvPr id="11" name="テキスト ボックス 10"/>
          <p:cNvSpPr txBox="1"/>
          <p:nvPr/>
        </p:nvSpPr>
        <p:spPr>
          <a:xfrm>
            <a:off x="7371495" y="6304026"/>
            <a:ext cx="17725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solidFill>
                  <a:schemeClr val="tx1">
                    <a:lumMod val="65000"/>
                  </a:schemeClr>
                </a:solidFill>
              </a:rPr>
              <a:t>SN1006</a:t>
            </a:r>
          </a:p>
          <a:p>
            <a:r>
              <a:rPr kumimoji="1" lang="en-US" altLang="ja-JP" sz="1400" dirty="0" err="1" smtClean="0">
                <a:solidFill>
                  <a:schemeClr val="tx1">
                    <a:lumMod val="65000"/>
                  </a:schemeClr>
                </a:solidFill>
              </a:rPr>
              <a:t>Bamba</a:t>
            </a:r>
            <a:r>
              <a:rPr kumimoji="1" lang="en-US" altLang="ja-JP" sz="1400" dirty="0" smtClean="0">
                <a:solidFill>
                  <a:schemeClr val="tx1">
                    <a:lumMod val="65000"/>
                  </a:schemeClr>
                </a:solidFill>
              </a:rPr>
              <a:t> et al. [2003]</a:t>
            </a:r>
            <a:endParaRPr kumimoji="1" lang="ja-JP" altLang="en-US" sz="14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ja-JP" dirty="0" smtClean="0"/>
              <a:t>Alfven turbulence &amp; particle acceleration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000100" y="1955061"/>
            <a:ext cx="68580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Best-known acceleration process in astrophysics : </a:t>
            </a:r>
          </a:p>
          <a:p>
            <a:r>
              <a:rPr lang="en-US" altLang="ja-JP" dirty="0" smtClean="0"/>
              <a:t>                     Fermi accelerations</a:t>
            </a:r>
            <a:endParaRPr kumimoji="1" lang="ja-JP" altLang="en-US" dirty="0"/>
          </a:p>
        </p:txBody>
      </p:sp>
      <p:pic>
        <p:nvPicPr>
          <p:cNvPr id="17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3407761"/>
            <a:ext cx="3500462" cy="27103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" name="テキスト ボックス 18"/>
          <p:cNvSpPr txBox="1"/>
          <p:nvPr/>
        </p:nvSpPr>
        <p:spPr>
          <a:xfrm>
            <a:off x="648337" y="2933953"/>
            <a:ext cx="370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dirty="0" smtClean="0"/>
              <a:t>1</a:t>
            </a:r>
            <a:r>
              <a:rPr kumimoji="1" lang="en-US" altLang="ja-JP" baseline="30000" dirty="0" smtClean="0"/>
              <a:t>st</a:t>
            </a:r>
            <a:r>
              <a:rPr kumimoji="1" lang="en-US" altLang="ja-JP" dirty="0" smtClean="0"/>
              <a:t> order Fermi acc</a:t>
            </a:r>
            <a:r>
              <a:rPr lang="en-US" altLang="ja-JP" dirty="0" smtClean="0"/>
              <a:t>. (DSA)</a:t>
            </a:r>
            <a:endParaRPr kumimoji="1" lang="en-US" altLang="ja-JP" dirty="0" smtClean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330116" y="2928934"/>
            <a:ext cx="2881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/>
              <a:t>2</a:t>
            </a:r>
            <a:r>
              <a:rPr kumimoji="1" lang="en-US" altLang="ja-JP" baseline="30000" dirty="0" smtClean="0"/>
              <a:t>nd</a:t>
            </a:r>
            <a:r>
              <a:rPr kumimoji="1" lang="en-US" altLang="ja-JP" dirty="0" smtClean="0"/>
              <a:t> order Fermi acc.</a:t>
            </a:r>
          </a:p>
        </p:txBody>
      </p:sp>
      <p:grpSp>
        <p:nvGrpSpPr>
          <p:cNvPr id="21" name="グループ化 20"/>
          <p:cNvGrpSpPr/>
          <p:nvPr/>
        </p:nvGrpSpPr>
        <p:grpSpPr>
          <a:xfrm>
            <a:off x="5277764" y="3593116"/>
            <a:ext cx="3294764" cy="2907718"/>
            <a:chOff x="4706260" y="2928934"/>
            <a:chExt cx="3294764" cy="2907718"/>
          </a:xfrm>
        </p:grpSpPr>
        <p:cxnSp>
          <p:nvCxnSpPr>
            <p:cNvPr id="23" name="直線矢印コネクタ 22"/>
            <p:cNvCxnSpPr/>
            <p:nvPr/>
          </p:nvCxnSpPr>
          <p:spPr>
            <a:xfrm>
              <a:off x="4706260" y="4957772"/>
              <a:ext cx="2952000" cy="1588"/>
            </a:xfrm>
            <a:prstGeom prst="straightConnector1">
              <a:avLst/>
            </a:prstGeom>
            <a:ln w="19050">
              <a:solidFill>
                <a:srgbClr val="FFFF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矢印コネクタ 23"/>
            <p:cNvCxnSpPr/>
            <p:nvPr/>
          </p:nvCxnSpPr>
          <p:spPr>
            <a:xfrm rot="5400000" flipH="1" flipV="1">
              <a:off x="4428076" y="4146978"/>
              <a:ext cx="1620000" cy="1588"/>
            </a:xfrm>
            <a:prstGeom prst="straightConnector1">
              <a:avLst/>
            </a:prstGeom>
            <a:ln w="19050">
              <a:solidFill>
                <a:srgbClr val="FFFF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テキスト ボックス 25"/>
            <p:cNvSpPr txBox="1"/>
            <p:nvPr/>
          </p:nvSpPr>
          <p:spPr>
            <a:xfrm>
              <a:off x="7635218" y="4714884"/>
              <a:ext cx="3658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i="1" dirty="0" smtClean="0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kumimoji="1" lang="en-US" altLang="ja-JP" sz="2000" baseline="-25000" dirty="0" smtClean="0">
                  <a:latin typeface="Symbol" pitchFamily="18" charset="2"/>
                  <a:cs typeface="Times New Roman" pitchFamily="18" charset="0"/>
                </a:rPr>
                <a:t>||</a:t>
              </a:r>
              <a:endParaRPr kumimoji="1" lang="ja-JP" altLang="en-US" sz="2000" baseline="-25000" dirty="0">
                <a:latin typeface="Symbol" pitchFamily="18" charset="2"/>
                <a:cs typeface="Times New Roman" pitchFamily="18" charset="0"/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072066" y="2928934"/>
              <a:ext cx="49054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i="1" dirty="0" smtClean="0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kumimoji="1" lang="en-US" altLang="ja-JP" sz="2000" baseline="-25000" dirty="0" smtClean="0">
                  <a:latin typeface="Symbol" pitchFamily="18" charset="2"/>
                  <a:cs typeface="Times New Roman" pitchFamily="18" charset="0"/>
                </a:rPr>
                <a:t>^</a:t>
              </a:r>
              <a:endParaRPr kumimoji="1" lang="ja-JP" altLang="en-US" sz="2000" baseline="-25000" dirty="0">
                <a:latin typeface="Symbol" pitchFamily="18" charset="2"/>
                <a:cs typeface="Times New Roman" pitchFamily="18" charset="0"/>
              </a:endParaRPr>
            </a:p>
          </p:txBody>
        </p:sp>
        <p:cxnSp>
          <p:nvCxnSpPr>
            <p:cNvPr id="28" name="直線コネクタ 27"/>
            <p:cNvCxnSpPr/>
            <p:nvPr/>
          </p:nvCxnSpPr>
          <p:spPr>
            <a:xfrm rot="5400000">
              <a:off x="6056957" y="4950277"/>
              <a:ext cx="114301" cy="127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 rot="5400000">
              <a:off x="5920341" y="4950277"/>
              <a:ext cx="114301" cy="1270"/>
            </a:xfrm>
            <a:prstGeom prst="line">
              <a:avLst/>
            </a:prstGeom>
            <a:ln w="19050">
              <a:solidFill>
                <a:srgbClr val="00CC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テキスト ボックス 29"/>
            <p:cNvSpPr txBox="1"/>
            <p:nvPr/>
          </p:nvSpPr>
          <p:spPr>
            <a:xfrm>
              <a:off x="5999172" y="4928053"/>
              <a:ext cx="3670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kumimoji="1" lang="en-US" altLang="ja-JP" i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endParaRPr kumimoji="1" lang="ja-JP" altLang="en-US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5770570" y="4928053"/>
              <a:ext cx="3118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i="1" dirty="0" smtClean="0">
                  <a:solidFill>
                    <a:srgbClr val="00CC0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kumimoji="1" lang="en-US" altLang="ja-JP" i="1" baseline="-25000" dirty="0" smtClean="0">
                  <a:solidFill>
                    <a:srgbClr val="00CC00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  <a:endParaRPr kumimoji="1" lang="ja-JP" altLang="en-US" i="1" baseline="-25000" dirty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円弧 35"/>
            <p:cNvSpPr>
              <a:spLocks noChangeAspect="1"/>
            </p:cNvSpPr>
            <p:nvPr/>
          </p:nvSpPr>
          <p:spPr>
            <a:xfrm>
              <a:off x="5099432" y="4078068"/>
              <a:ext cx="1758584" cy="1758584"/>
            </a:xfrm>
            <a:prstGeom prst="arc">
              <a:avLst>
                <a:gd name="adj1" fmla="val 15518979"/>
                <a:gd name="adj2" fmla="val 19889087"/>
              </a:avLst>
            </a:prstGeom>
            <a:ln w="19050">
              <a:solidFill>
                <a:srgbClr val="00CC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円弧 36"/>
            <p:cNvSpPr>
              <a:spLocks noChangeAspect="1"/>
            </p:cNvSpPr>
            <p:nvPr/>
          </p:nvSpPr>
          <p:spPr>
            <a:xfrm>
              <a:off x="5352659" y="4194587"/>
              <a:ext cx="1525453" cy="1525453"/>
            </a:xfrm>
            <a:prstGeom prst="arc">
              <a:avLst>
                <a:gd name="adj1" fmla="val 13409327"/>
                <a:gd name="adj2" fmla="val 19763566"/>
              </a:avLst>
            </a:prstGeom>
            <a:ln w="1905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円弧 38"/>
            <p:cNvSpPr>
              <a:spLocks noChangeAspect="1"/>
            </p:cNvSpPr>
            <p:nvPr/>
          </p:nvSpPr>
          <p:spPr>
            <a:xfrm>
              <a:off x="5307895" y="4286256"/>
              <a:ext cx="1345855" cy="1345855"/>
            </a:xfrm>
            <a:prstGeom prst="arc">
              <a:avLst>
                <a:gd name="adj1" fmla="val 13768600"/>
                <a:gd name="adj2" fmla="val 19680569"/>
              </a:avLst>
            </a:prstGeom>
            <a:ln w="19050">
              <a:solidFill>
                <a:srgbClr val="00CC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円弧 39"/>
            <p:cNvSpPr>
              <a:spLocks noChangeAspect="1"/>
            </p:cNvSpPr>
            <p:nvPr/>
          </p:nvSpPr>
          <p:spPr>
            <a:xfrm>
              <a:off x="5554406" y="4399249"/>
              <a:ext cx="1116524" cy="1116525"/>
            </a:xfrm>
            <a:prstGeom prst="arc">
              <a:avLst>
                <a:gd name="adj1" fmla="val 11480156"/>
                <a:gd name="adj2" fmla="val 19471122"/>
              </a:avLst>
            </a:prstGeom>
            <a:ln w="1905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円弧 40"/>
            <p:cNvSpPr>
              <a:spLocks noChangeAspect="1"/>
            </p:cNvSpPr>
            <p:nvPr/>
          </p:nvSpPr>
          <p:spPr>
            <a:xfrm>
              <a:off x="5551008" y="4530714"/>
              <a:ext cx="858159" cy="858159"/>
            </a:xfrm>
            <a:prstGeom prst="arc">
              <a:avLst>
                <a:gd name="adj1" fmla="val 11473684"/>
                <a:gd name="adj2" fmla="val 15355719"/>
              </a:avLst>
            </a:prstGeom>
            <a:ln w="19050">
              <a:solidFill>
                <a:srgbClr val="00CC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円弧 41"/>
            <p:cNvSpPr>
              <a:spLocks noChangeAspect="1"/>
            </p:cNvSpPr>
            <p:nvPr/>
          </p:nvSpPr>
          <p:spPr>
            <a:xfrm>
              <a:off x="5638546" y="4485498"/>
              <a:ext cx="947241" cy="947241"/>
            </a:xfrm>
            <a:prstGeom prst="arc">
              <a:avLst>
                <a:gd name="adj1" fmla="val 11634172"/>
                <a:gd name="adj2" fmla="val 14356578"/>
              </a:avLst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円弧 42"/>
            <p:cNvSpPr>
              <a:spLocks noChangeAspect="1"/>
            </p:cNvSpPr>
            <p:nvPr/>
          </p:nvSpPr>
          <p:spPr>
            <a:xfrm>
              <a:off x="5638546" y="4613302"/>
              <a:ext cx="688587" cy="688587"/>
            </a:xfrm>
            <a:prstGeom prst="arc">
              <a:avLst>
                <a:gd name="adj1" fmla="val 11955944"/>
                <a:gd name="adj2" fmla="val 16969239"/>
              </a:avLst>
            </a:prstGeom>
            <a:ln w="19050">
              <a:solidFill>
                <a:srgbClr val="00CC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円弧 43"/>
            <p:cNvSpPr>
              <a:spLocks noChangeAspect="1"/>
            </p:cNvSpPr>
            <p:nvPr/>
          </p:nvSpPr>
          <p:spPr>
            <a:xfrm>
              <a:off x="5775385" y="4612200"/>
              <a:ext cx="687336" cy="687336"/>
            </a:xfrm>
            <a:prstGeom prst="arc">
              <a:avLst>
                <a:gd name="adj1" fmla="val 15447345"/>
                <a:gd name="adj2" fmla="val 19210102"/>
              </a:avLst>
            </a:prstGeom>
            <a:ln w="19050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円弧 44"/>
            <p:cNvSpPr>
              <a:spLocks noChangeAspect="1"/>
            </p:cNvSpPr>
            <p:nvPr/>
          </p:nvSpPr>
          <p:spPr>
            <a:xfrm>
              <a:off x="5510742" y="4490522"/>
              <a:ext cx="936024" cy="936024"/>
            </a:xfrm>
            <a:prstGeom prst="arc">
              <a:avLst>
                <a:gd name="adj1" fmla="val 16708793"/>
                <a:gd name="adj2" fmla="val 20052180"/>
              </a:avLst>
            </a:prstGeom>
            <a:ln w="19050">
              <a:solidFill>
                <a:srgbClr val="00CC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円弧 45"/>
            <p:cNvSpPr>
              <a:spLocks noChangeAspect="1"/>
            </p:cNvSpPr>
            <p:nvPr/>
          </p:nvSpPr>
          <p:spPr>
            <a:xfrm>
              <a:off x="5658831" y="4495544"/>
              <a:ext cx="922176" cy="922176"/>
            </a:xfrm>
            <a:prstGeom prst="arc">
              <a:avLst>
                <a:gd name="adj1" fmla="val 15702550"/>
                <a:gd name="adj2" fmla="val 19882568"/>
              </a:avLst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円弧 46"/>
            <p:cNvSpPr>
              <a:spLocks noChangeAspect="1"/>
            </p:cNvSpPr>
            <p:nvPr/>
          </p:nvSpPr>
          <p:spPr>
            <a:xfrm>
              <a:off x="5377914" y="4363894"/>
              <a:ext cx="1193174" cy="1193174"/>
            </a:xfrm>
            <a:prstGeom prst="arc">
              <a:avLst>
                <a:gd name="adj1" fmla="val 15649214"/>
                <a:gd name="adj2" fmla="val 20346608"/>
              </a:avLst>
            </a:prstGeom>
            <a:ln w="19050">
              <a:solidFill>
                <a:srgbClr val="00CC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円弧 47"/>
            <p:cNvSpPr>
              <a:spLocks noChangeAspect="1"/>
            </p:cNvSpPr>
            <p:nvPr/>
          </p:nvSpPr>
          <p:spPr>
            <a:xfrm>
              <a:off x="5493685" y="4330434"/>
              <a:ext cx="1246244" cy="1246245"/>
            </a:xfrm>
            <a:prstGeom prst="arc">
              <a:avLst>
                <a:gd name="adj1" fmla="val 12517633"/>
                <a:gd name="adj2" fmla="val 14869368"/>
              </a:avLst>
            </a:prstGeom>
            <a:ln w="1905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円弧 48"/>
            <p:cNvSpPr>
              <a:spLocks noChangeAspect="1"/>
            </p:cNvSpPr>
            <p:nvPr/>
          </p:nvSpPr>
          <p:spPr>
            <a:xfrm>
              <a:off x="5468985" y="4441240"/>
              <a:ext cx="1028598" cy="1028598"/>
            </a:xfrm>
            <a:prstGeom prst="arc">
              <a:avLst>
                <a:gd name="adj1" fmla="val 12954657"/>
                <a:gd name="adj2" fmla="val 20224345"/>
              </a:avLst>
            </a:prstGeom>
            <a:ln w="19050">
              <a:solidFill>
                <a:srgbClr val="00CC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円弧 49"/>
            <p:cNvSpPr>
              <a:spLocks noChangeAspect="1"/>
            </p:cNvSpPr>
            <p:nvPr/>
          </p:nvSpPr>
          <p:spPr>
            <a:xfrm>
              <a:off x="5741109" y="4564398"/>
              <a:ext cx="763707" cy="763707"/>
            </a:xfrm>
            <a:prstGeom prst="arc">
              <a:avLst>
                <a:gd name="adj1" fmla="val 12073284"/>
                <a:gd name="adj2" fmla="val 19748004"/>
              </a:avLst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円弧 50"/>
            <p:cNvSpPr>
              <a:spLocks noChangeAspect="1"/>
            </p:cNvSpPr>
            <p:nvPr/>
          </p:nvSpPr>
          <p:spPr>
            <a:xfrm>
              <a:off x="5722132" y="4690745"/>
              <a:ext cx="514350" cy="514350"/>
            </a:xfrm>
            <a:prstGeom prst="arc">
              <a:avLst>
                <a:gd name="adj1" fmla="val 12442613"/>
                <a:gd name="adj2" fmla="val 0"/>
              </a:avLst>
            </a:prstGeom>
            <a:ln w="19050">
              <a:solidFill>
                <a:srgbClr val="00CC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1" descr="SN1006_chandra_false_1bin"/>
          <p:cNvPicPr>
            <a:picLocks noChangeAspect="1" noChangeArrowheads="1"/>
          </p:cNvPicPr>
          <p:nvPr/>
        </p:nvPicPr>
        <p:blipFill>
          <a:blip r:embed="rId3"/>
          <a:srcRect l="33594" t="13156" r="21956" b="3906"/>
          <a:stretch>
            <a:fillRect/>
          </a:stretch>
        </p:blipFill>
        <p:spPr bwMode="auto">
          <a:xfrm>
            <a:off x="5513294" y="0"/>
            <a:ext cx="3630705" cy="6857999"/>
          </a:xfrm>
          <a:prstGeom prst="rect">
            <a:avLst/>
          </a:prstGeom>
          <a:noFill/>
        </p:spPr>
      </p:pic>
      <p:sp>
        <p:nvSpPr>
          <p:cNvPr id="11" name="テキスト ボックス 10"/>
          <p:cNvSpPr txBox="1"/>
          <p:nvPr/>
        </p:nvSpPr>
        <p:spPr>
          <a:xfrm>
            <a:off x="7371495" y="6304026"/>
            <a:ext cx="17725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solidFill>
                  <a:schemeClr val="tx1">
                    <a:lumMod val="65000"/>
                  </a:schemeClr>
                </a:solidFill>
              </a:rPr>
              <a:t>SN1006</a:t>
            </a:r>
          </a:p>
          <a:p>
            <a:r>
              <a:rPr kumimoji="1" lang="en-US" altLang="ja-JP" sz="1400" dirty="0" err="1" smtClean="0">
                <a:solidFill>
                  <a:schemeClr val="tx1">
                    <a:lumMod val="65000"/>
                  </a:schemeClr>
                </a:solidFill>
              </a:rPr>
              <a:t>Bamba</a:t>
            </a:r>
            <a:r>
              <a:rPr kumimoji="1" lang="en-US" altLang="ja-JP" sz="1400" dirty="0" smtClean="0">
                <a:solidFill>
                  <a:schemeClr val="tx1">
                    <a:lumMod val="65000"/>
                  </a:schemeClr>
                </a:solidFill>
              </a:rPr>
              <a:t> et al. [2003]</a:t>
            </a:r>
            <a:endParaRPr kumimoji="1" lang="ja-JP" altLang="en-US" sz="14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ja-JP" dirty="0" smtClean="0"/>
              <a:t>Alfven turbulence &amp; particle acceleration</a:t>
            </a:r>
            <a:endParaRPr kumimoji="1" lang="ja-JP" altLang="en-US" dirty="0"/>
          </a:p>
        </p:txBody>
      </p:sp>
      <p:grpSp>
        <p:nvGrpSpPr>
          <p:cNvPr id="36" name="グループ化 35"/>
          <p:cNvGrpSpPr/>
          <p:nvPr/>
        </p:nvGrpSpPr>
        <p:grpSpPr>
          <a:xfrm>
            <a:off x="1928794" y="2814293"/>
            <a:ext cx="5643602" cy="1200329"/>
            <a:chOff x="3714744" y="2928934"/>
            <a:chExt cx="5643602" cy="1200329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3714744" y="2928934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/>
                <a:t>●</a:t>
              </a:r>
              <a:endParaRPr kumimoji="1" lang="ja-JP" altLang="en-US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4071934" y="2928934"/>
              <a:ext cx="528641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Standard </a:t>
              </a:r>
              <a:r>
                <a:rPr lang="en-US" altLang="ja-JP" dirty="0" smtClean="0"/>
                <a:t>Fermi</a:t>
              </a:r>
              <a:r>
                <a:rPr kumimoji="1" lang="en-US" altLang="ja-JP" dirty="0" smtClean="0"/>
                <a:t> processes take into account wave-particle interactions in ‘fully-developed’ turbulence.</a:t>
              </a:r>
              <a:endParaRPr kumimoji="1" lang="ja-JP" altLang="en-US" dirty="0"/>
            </a:p>
          </p:txBody>
        </p:sp>
      </p:grpSp>
      <p:grpSp>
        <p:nvGrpSpPr>
          <p:cNvPr id="37" name="グループ化 36"/>
          <p:cNvGrpSpPr/>
          <p:nvPr/>
        </p:nvGrpSpPr>
        <p:grpSpPr>
          <a:xfrm>
            <a:off x="1928794" y="4071942"/>
            <a:ext cx="6072230" cy="830997"/>
            <a:chOff x="3714744" y="4200701"/>
            <a:chExt cx="6072230" cy="830997"/>
          </a:xfrm>
        </p:grpSpPr>
        <p:sp>
          <p:nvSpPr>
            <p:cNvPr id="32" name="テキスト ボックス 31"/>
            <p:cNvSpPr txBox="1"/>
            <p:nvPr/>
          </p:nvSpPr>
          <p:spPr>
            <a:xfrm>
              <a:off x="4071934" y="4200701"/>
              <a:ext cx="57150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Turbulence observed in space plasma is often coherent and time dependent.</a:t>
              </a:r>
              <a:endParaRPr kumimoji="1" lang="ja-JP" altLang="en-US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3714744" y="4202801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/>
                <a:t>●</a:t>
              </a:r>
              <a:endParaRPr kumimoji="1" lang="ja-JP" altLang="en-US" dirty="0"/>
            </a:p>
          </p:txBody>
        </p:sp>
      </p:grpSp>
      <p:grpSp>
        <p:nvGrpSpPr>
          <p:cNvPr id="39" name="グループ化 38"/>
          <p:cNvGrpSpPr/>
          <p:nvPr/>
        </p:nvGrpSpPr>
        <p:grpSpPr>
          <a:xfrm>
            <a:off x="1357290" y="4929198"/>
            <a:ext cx="7358114" cy="747417"/>
            <a:chOff x="3214677" y="5715016"/>
            <a:chExt cx="7358114" cy="747417"/>
          </a:xfrm>
        </p:grpSpPr>
        <p:sp>
          <p:nvSpPr>
            <p:cNvPr id="33" name="テキスト ボックス 32"/>
            <p:cNvSpPr txBox="1"/>
            <p:nvPr/>
          </p:nvSpPr>
          <p:spPr>
            <a:xfrm>
              <a:off x="3214677" y="6000768"/>
              <a:ext cx="73581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Scales of a relaxatio</a:t>
              </a:r>
              <a:r>
                <a:rPr lang="en-US" altLang="ja-JP" dirty="0" smtClean="0"/>
                <a:t>n process may be rather large !</a:t>
              </a:r>
              <a:endParaRPr kumimoji="1" lang="ja-JP" altLang="en-US" dirty="0"/>
            </a:p>
          </p:txBody>
        </p:sp>
        <p:sp>
          <p:nvSpPr>
            <p:cNvPr id="38" name="下矢印 37"/>
            <p:cNvSpPr/>
            <p:nvPr/>
          </p:nvSpPr>
          <p:spPr>
            <a:xfrm>
              <a:off x="6357949" y="5715016"/>
              <a:ext cx="214314" cy="357190"/>
            </a:xfrm>
            <a:prstGeom prst="downArrow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0" name="テキスト ボックス 19"/>
          <p:cNvSpPr txBox="1"/>
          <p:nvPr/>
        </p:nvSpPr>
        <p:spPr>
          <a:xfrm>
            <a:off x="1000100" y="1955061"/>
            <a:ext cx="68580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Best-known acceleration process in astrophysics : </a:t>
            </a:r>
          </a:p>
          <a:p>
            <a:r>
              <a:rPr lang="en-US" altLang="ja-JP" dirty="0" smtClean="0"/>
              <a:t>                     Fermi accelerations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857356" y="5884151"/>
            <a:ext cx="5286412" cy="83099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chemeClr val="tx1">
                    <a:lumMod val="95000"/>
                  </a:schemeClr>
                </a:solidFill>
              </a:rPr>
              <a:t>How is a p</a:t>
            </a:r>
            <a:r>
              <a:rPr kumimoji="1" lang="en-US" altLang="ja-JP" dirty="0" smtClean="0">
                <a:solidFill>
                  <a:schemeClr val="tx1">
                    <a:lumMod val="95000"/>
                  </a:schemeClr>
                </a:solidFill>
              </a:rPr>
              <a:t>article acceleration process in ‘developing’ turbulence ?</a:t>
            </a:r>
            <a:endParaRPr kumimoji="1" lang="ja-JP" altLang="en-US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720042" cy="1431925"/>
          </a:xfrm>
        </p:spPr>
        <p:txBody>
          <a:bodyPr/>
          <a:lstStyle/>
          <a:p>
            <a:r>
              <a:rPr kumimoji="1" lang="en-US" altLang="ja-JP" dirty="0" smtClean="0"/>
              <a:t>Parametric decays of large amplitude Alfven waves</a:t>
            </a:r>
            <a:endParaRPr kumimoji="1" lang="ja-JP" altLang="en-US" dirty="0"/>
          </a:p>
        </p:txBody>
      </p:sp>
      <p:sp>
        <p:nvSpPr>
          <p:cNvPr id="52" name="角丸四角形 51"/>
          <p:cNvSpPr/>
          <p:nvPr/>
        </p:nvSpPr>
        <p:spPr>
          <a:xfrm>
            <a:off x="2357422" y="3214686"/>
            <a:ext cx="4590920" cy="3143272"/>
          </a:xfrm>
          <a:prstGeom prst="roundRect">
            <a:avLst>
              <a:gd name="adj" fmla="val 9645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 flipV="1">
            <a:off x="4749815" y="5408643"/>
            <a:ext cx="1752600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5" name="Line 6"/>
          <p:cNvSpPr>
            <a:spLocks noChangeShapeType="1"/>
          </p:cNvSpPr>
          <p:nvPr/>
        </p:nvSpPr>
        <p:spPr bwMode="auto">
          <a:xfrm flipH="1" flipV="1">
            <a:off x="2997215" y="5408643"/>
            <a:ext cx="1752600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6" name="Freeform 9"/>
          <p:cNvSpPr>
            <a:spLocks/>
          </p:cNvSpPr>
          <p:nvPr/>
        </p:nvSpPr>
        <p:spPr bwMode="auto">
          <a:xfrm>
            <a:off x="4740290" y="4198968"/>
            <a:ext cx="1752600" cy="1752600"/>
          </a:xfrm>
          <a:custGeom>
            <a:avLst/>
            <a:gdLst/>
            <a:ahLst/>
            <a:cxnLst>
              <a:cxn ang="0">
                <a:pos x="0" y="1104"/>
              </a:cxn>
              <a:cxn ang="0">
                <a:pos x="576" y="336"/>
              </a:cxn>
              <a:cxn ang="0">
                <a:pos x="1104" y="0"/>
              </a:cxn>
            </a:cxnLst>
            <a:rect l="0" t="0" r="r" b="b"/>
            <a:pathLst>
              <a:path w="1104" h="1104">
                <a:moveTo>
                  <a:pt x="0" y="1104"/>
                </a:moveTo>
                <a:cubicBezTo>
                  <a:pt x="196" y="812"/>
                  <a:pt x="392" y="520"/>
                  <a:pt x="576" y="336"/>
                </a:cubicBezTo>
                <a:cubicBezTo>
                  <a:pt x="760" y="152"/>
                  <a:pt x="932" y="76"/>
                  <a:pt x="1104" y="0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7" name="Freeform 10"/>
          <p:cNvSpPr>
            <a:spLocks/>
          </p:cNvSpPr>
          <p:nvPr/>
        </p:nvSpPr>
        <p:spPr bwMode="auto">
          <a:xfrm flipH="1">
            <a:off x="2997215" y="4189443"/>
            <a:ext cx="1752600" cy="1752600"/>
          </a:xfrm>
          <a:custGeom>
            <a:avLst/>
            <a:gdLst/>
            <a:ahLst/>
            <a:cxnLst>
              <a:cxn ang="0">
                <a:pos x="0" y="1104"/>
              </a:cxn>
              <a:cxn ang="0">
                <a:pos x="576" y="336"/>
              </a:cxn>
              <a:cxn ang="0">
                <a:pos x="1104" y="0"/>
              </a:cxn>
            </a:cxnLst>
            <a:rect l="0" t="0" r="r" b="b"/>
            <a:pathLst>
              <a:path w="1104" h="1104">
                <a:moveTo>
                  <a:pt x="0" y="1104"/>
                </a:moveTo>
                <a:cubicBezTo>
                  <a:pt x="196" y="812"/>
                  <a:pt x="392" y="520"/>
                  <a:pt x="576" y="336"/>
                </a:cubicBezTo>
                <a:cubicBezTo>
                  <a:pt x="760" y="152"/>
                  <a:pt x="932" y="76"/>
                  <a:pt x="1104" y="0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8" name="Line 11"/>
          <p:cNvSpPr>
            <a:spLocks noChangeShapeType="1"/>
          </p:cNvSpPr>
          <p:nvPr/>
        </p:nvSpPr>
        <p:spPr bwMode="auto">
          <a:xfrm>
            <a:off x="2997215" y="5951568"/>
            <a:ext cx="35052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 flipV="1">
            <a:off x="4749815" y="3960843"/>
            <a:ext cx="0" cy="19812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" name="Line 13"/>
          <p:cNvSpPr>
            <a:spLocks noChangeShapeType="1"/>
          </p:cNvSpPr>
          <p:nvPr/>
        </p:nvSpPr>
        <p:spPr bwMode="auto">
          <a:xfrm flipV="1">
            <a:off x="4406915" y="4913343"/>
            <a:ext cx="1752600" cy="53340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1" name="Line 14"/>
          <p:cNvSpPr>
            <a:spLocks noChangeShapeType="1"/>
          </p:cNvSpPr>
          <p:nvPr/>
        </p:nvSpPr>
        <p:spPr bwMode="auto">
          <a:xfrm>
            <a:off x="5283215" y="5160993"/>
            <a:ext cx="381000" cy="53340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2" name="Oval 15"/>
          <p:cNvSpPr>
            <a:spLocks noChangeArrowheads="1"/>
          </p:cNvSpPr>
          <p:nvPr/>
        </p:nvSpPr>
        <p:spPr bwMode="auto">
          <a:xfrm>
            <a:off x="5168915" y="5065743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4" name="Oval 17"/>
          <p:cNvSpPr>
            <a:spLocks noChangeArrowheads="1"/>
          </p:cNvSpPr>
          <p:nvPr/>
        </p:nvSpPr>
        <p:spPr bwMode="auto">
          <a:xfrm>
            <a:off x="5530865" y="5551518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5" name="Oval 18"/>
          <p:cNvSpPr>
            <a:spLocks noChangeArrowheads="1"/>
          </p:cNvSpPr>
          <p:nvPr/>
        </p:nvSpPr>
        <p:spPr bwMode="auto">
          <a:xfrm>
            <a:off x="6045215" y="4808568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6" name="Text Box 19"/>
          <p:cNvSpPr txBox="1">
            <a:spLocks noChangeArrowheads="1"/>
          </p:cNvSpPr>
          <p:nvPr/>
        </p:nvSpPr>
        <p:spPr bwMode="auto">
          <a:xfrm>
            <a:off x="4559315" y="3563968"/>
            <a:ext cx="396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ja-JP" i="1" dirty="0">
                <a:solidFill>
                  <a:srgbClr val="000000"/>
                </a:solidFill>
                <a:latin typeface="Symbol" pitchFamily="18" charset="2"/>
              </a:rPr>
              <a:t>w</a:t>
            </a:r>
          </a:p>
        </p:txBody>
      </p:sp>
      <p:sp>
        <p:nvSpPr>
          <p:cNvPr id="37" name="Text Box 20"/>
          <p:cNvSpPr txBox="1">
            <a:spLocks noChangeArrowheads="1"/>
          </p:cNvSpPr>
          <p:nvPr/>
        </p:nvSpPr>
        <p:spPr bwMode="auto">
          <a:xfrm>
            <a:off x="6467490" y="5735668"/>
            <a:ext cx="320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ja-JP" i="1">
                <a:solidFill>
                  <a:srgbClr val="000000"/>
                </a:solidFill>
                <a:latin typeface="Times New Roman" pitchFamily="18" charset="0"/>
              </a:rPr>
              <a:t>k</a:t>
            </a:r>
          </a:p>
        </p:txBody>
      </p:sp>
      <p:sp>
        <p:nvSpPr>
          <p:cNvPr id="38" name="Text Box 21"/>
          <p:cNvSpPr txBox="1">
            <a:spLocks noChangeArrowheads="1"/>
          </p:cNvSpPr>
          <p:nvPr/>
        </p:nvSpPr>
        <p:spPr bwMode="auto">
          <a:xfrm>
            <a:off x="2540015" y="3784631"/>
            <a:ext cx="968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ja-JP" i="1">
                <a:solidFill>
                  <a:srgbClr val="000000"/>
                </a:solidFill>
                <a:latin typeface="Times New Roman" pitchFamily="18" charset="0"/>
              </a:rPr>
              <a:t>Alfven</a:t>
            </a:r>
          </a:p>
        </p:txBody>
      </p:sp>
      <p:sp>
        <p:nvSpPr>
          <p:cNvPr id="39" name="Text Box 22"/>
          <p:cNvSpPr txBox="1">
            <a:spLocks noChangeArrowheads="1"/>
          </p:cNvSpPr>
          <p:nvPr/>
        </p:nvSpPr>
        <p:spPr bwMode="auto">
          <a:xfrm>
            <a:off x="2524140" y="5003831"/>
            <a:ext cx="1209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ja-JP" i="1">
                <a:solidFill>
                  <a:srgbClr val="000000"/>
                </a:solidFill>
                <a:latin typeface="Times New Roman" pitchFamily="18" charset="0"/>
              </a:rPr>
              <a:t>acoustic</a:t>
            </a:r>
          </a:p>
        </p:txBody>
      </p:sp>
      <p:sp>
        <p:nvSpPr>
          <p:cNvPr id="40" name="Text Box 24"/>
          <p:cNvSpPr txBox="1">
            <a:spLocks noChangeArrowheads="1"/>
          </p:cNvSpPr>
          <p:nvPr/>
        </p:nvSpPr>
        <p:spPr bwMode="auto">
          <a:xfrm>
            <a:off x="5038740" y="4729193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ja-JP">
                <a:solidFill>
                  <a:srgbClr val="FF0000"/>
                </a:solidFill>
                <a:latin typeface="Times New Roman" pitchFamily="18" charset="0"/>
              </a:rPr>
              <a:t>P</a:t>
            </a:r>
          </a:p>
        </p:txBody>
      </p:sp>
      <p:sp>
        <p:nvSpPr>
          <p:cNvPr id="41" name="Text Box 25"/>
          <p:cNvSpPr txBox="1">
            <a:spLocks noChangeArrowheads="1"/>
          </p:cNvSpPr>
          <p:nvPr/>
        </p:nvSpPr>
        <p:spPr bwMode="auto">
          <a:xfrm>
            <a:off x="5556265" y="5186393"/>
            <a:ext cx="5619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ja-JP">
                <a:solidFill>
                  <a:srgbClr val="000000"/>
                </a:solidFill>
                <a:latin typeface="Times New Roman" pitchFamily="18" charset="0"/>
              </a:rPr>
              <a:t>D1</a:t>
            </a:r>
          </a:p>
        </p:txBody>
      </p:sp>
      <p:sp>
        <p:nvSpPr>
          <p:cNvPr id="42" name="Text Box 26"/>
          <p:cNvSpPr txBox="1">
            <a:spLocks noChangeArrowheads="1"/>
          </p:cNvSpPr>
          <p:nvPr/>
        </p:nvSpPr>
        <p:spPr bwMode="auto">
          <a:xfrm>
            <a:off x="3819540" y="5262593"/>
            <a:ext cx="5619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ja-JP" dirty="0">
                <a:solidFill>
                  <a:srgbClr val="000000"/>
                </a:solidFill>
                <a:latin typeface="Times New Roman" pitchFamily="18" charset="0"/>
              </a:rPr>
              <a:t>D2</a:t>
            </a:r>
          </a:p>
        </p:txBody>
      </p:sp>
      <p:sp>
        <p:nvSpPr>
          <p:cNvPr id="43" name="Text Box 76"/>
          <p:cNvSpPr txBox="1">
            <a:spLocks noChangeArrowheads="1"/>
          </p:cNvSpPr>
          <p:nvPr/>
        </p:nvSpPr>
        <p:spPr bwMode="auto">
          <a:xfrm>
            <a:off x="5991240" y="4440268"/>
            <a:ext cx="5619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ja-JP">
                <a:solidFill>
                  <a:srgbClr val="000000"/>
                </a:solidFill>
                <a:latin typeface="Times New Roman" pitchFamily="18" charset="0"/>
              </a:rPr>
              <a:t>D3</a:t>
            </a:r>
          </a:p>
        </p:txBody>
      </p:sp>
      <p:sp>
        <p:nvSpPr>
          <p:cNvPr id="44" name="Text Box 79"/>
          <p:cNvSpPr txBox="1">
            <a:spLocks noChangeArrowheads="1"/>
          </p:cNvSpPr>
          <p:nvPr/>
        </p:nvSpPr>
        <p:spPr bwMode="auto">
          <a:xfrm>
            <a:off x="3929058" y="3279804"/>
            <a:ext cx="16444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u="sng" dirty="0">
                <a:solidFill>
                  <a:srgbClr val="000000"/>
                </a:solidFill>
              </a:rPr>
              <a:t>decay inst.</a:t>
            </a:r>
          </a:p>
        </p:txBody>
      </p:sp>
      <p:grpSp>
        <p:nvGrpSpPr>
          <p:cNvPr id="57" name="グループ化 56"/>
          <p:cNvGrpSpPr/>
          <p:nvPr/>
        </p:nvGrpSpPr>
        <p:grpSpPr>
          <a:xfrm>
            <a:off x="2971800" y="1928802"/>
            <a:ext cx="3457588" cy="1200329"/>
            <a:chOff x="2971800" y="1785926"/>
            <a:chExt cx="3457588" cy="1200329"/>
          </a:xfrm>
        </p:grpSpPr>
        <p:sp>
          <p:nvSpPr>
            <p:cNvPr id="3" name="Text Box 27"/>
            <p:cNvSpPr txBox="1">
              <a:spLocks noChangeArrowheads="1"/>
            </p:cNvSpPr>
            <p:nvPr/>
          </p:nvSpPr>
          <p:spPr bwMode="auto">
            <a:xfrm>
              <a:off x="2971800" y="1785926"/>
              <a:ext cx="3457588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dirty="0"/>
                <a:t>Resonance conditions </a:t>
              </a:r>
              <a:r>
                <a:rPr lang="en-US" altLang="ja-JP" dirty="0" smtClean="0"/>
                <a:t>:</a:t>
              </a:r>
            </a:p>
            <a:p>
              <a:pPr algn="ctr"/>
              <a:r>
                <a:rPr lang="en-US" altLang="ja-JP" i="1" dirty="0" err="1" smtClean="0">
                  <a:latin typeface="Symbol" pitchFamily="18" charset="2"/>
                  <a:cs typeface="Times New Roman" pitchFamily="18" charset="0"/>
                </a:rPr>
                <a:t>w</a:t>
              </a:r>
              <a:r>
                <a:rPr lang="en-US" altLang="ja-JP" i="1" baseline="-25000" dirty="0" err="1" smtClean="0"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altLang="ja-JP" i="1" dirty="0" smtClean="0"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altLang="ja-JP" i="1" dirty="0" smtClean="0">
                  <a:latin typeface="Symbol" pitchFamily="18" charset="2"/>
                  <a:cs typeface="Times New Roman" pitchFamily="18" charset="0"/>
                </a:rPr>
                <a:t>w</a:t>
              </a:r>
              <a:r>
                <a:rPr lang="en-US" altLang="ja-JP" i="1" baseline="-250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altLang="ja-JP" i="1" dirty="0" smtClean="0"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altLang="ja-JP" i="1" dirty="0" smtClean="0">
                  <a:latin typeface="Symbol" pitchFamily="18" charset="2"/>
                  <a:cs typeface="Times New Roman" pitchFamily="18" charset="0"/>
                </a:rPr>
                <a:t>w</a:t>
              </a:r>
              <a:r>
                <a:rPr lang="en-US" altLang="ja-JP" i="1" baseline="-25000" dirty="0" smtClean="0">
                  <a:latin typeface="Times New Roman" pitchFamily="18" charset="0"/>
                  <a:cs typeface="Times New Roman" pitchFamily="18" charset="0"/>
                </a:rPr>
                <a:t>2,3</a:t>
              </a:r>
            </a:p>
            <a:p>
              <a:pPr algn="ctr"/>
              <a:r>
                <a:rPr lang="en-US" altLang="ja-JP" i="1" dirty="0" err="1" smtClean="0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en-US" altLang="ja-JP" i="1" baseline="-25000" dirty="0" err="1" smtClean="0"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altLang="ja-JP" i="1" dirty="0" smtClean="0">
                  <a:latin typeface="Times New Roman" pitchFamily="18" charset="0"/>
                  <a:cs typeface="Times New Roman" pitchFamily="18" charset="0"/>
                </a:rPr>
                <a:t> + k</a:t>
              </a:r>
              <a:r>
                <a:rPr lang="en-US" altLang="ja-JP" i="1" baseline="-250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altLang="ja-JP" i="1" dirty="0" smtClean="0">
                  <a:latin typeface="Times New Roman" pitchFamily="18" charset="0"/>
                  <a:cs typeface="Times New Roman" pitchFamily="18" charset="0"/>
                </a:rPr>
                <a:t> = k</a:t>
              </a:r>
              <a:r>
                <a:rPr lang="en-US" altLang="ja-JP" i="1" baseline="-25000" dirty="0" smtClean="0">
                  <a:latin typeface="Times New Roman" pitchFamily="18" charset="0"/>
                  <a:cs typeface="Times New Roman" pitchFamily="18" charset="0"/>
                </a:rPr>
                <a:t>2,3</a:t>
              </a:r>
              <a:endParaRPr lang="en-US" altLang="ja-JP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5" name="直線コネクタ 54"/>
            <p:cNvCxnSpPr/>
            <p:nvPr/>
          </p:nvCxnSpPr>
          <p:spPr>
            <a:xfrm>
              <a:off x="4205666" y="2482018"/>
              <a:ext cx="142876" cy="1588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/>
            <p:cNvCxnSpPr/>
            <p:nvPr/>
          </p:nvCxnSpPr>
          <p:spPr>
            <a:xfrm>
              <a:off x="4242242" y="2846764"/>
              <a:ext cx="142876" cy="1588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グループ化 65"/>
          <p:cNvGrpSpPr/>
          <p:nvPr/>
        </p:nvGrpSpPr>
        <p:grpSpPr>
          <a:xfrm>
            <a:off x="4612451" y="5704103"/>
            <a:ext cx="319053" cy="171450"/>
            <a:chOff x="2521861" y="5543754"/>
            <a:chExt cx="319053" cy="171450"/>
          </a:xfrm>
          <a:solidFill>
            <a:srgbClr val="FFC000"/>
          </a:solidFill>
        </p:grpSpPr>
        <p:cxnSp>
          <p:nvCxnSpPr>
            <p:cNvPr id="62" name="直線コネクタ 61"/>
            <p:cNvCxnSpPr>
              <a:cxnSpLocks noChangeAspect="1"/>
            </p:cNvCxnSpPr>
            <p:nvPr/>
          </p:nvCxnSpPr>
          <p:spPr>
            <a:xfrm>
              <a:off x="2521861" y="5559984"/>
              <a:ext cx="160008" cy="45720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Oval 17"/>
            <p:cNvSpPr>
              <a:spLocks noChangeAspect="1" noChangeArrowheads="1"/>
            </p:cNvSpPr>
            <p:nvPr/>
          </p:nvSpPr>
          <p:spPr bwMode="auto">
            <a:xfrm>
              <a:off x="2669464" y="5543754"/>
              <a:ext cx="171450" cy="171450"/>
            </a:xfrm>
            <a:prstGeom prst="ellips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65" name="グループ化 64"/>
          <p:cNvGrpSpPr/>
          <p:nvPr/>
        </p:nvGrpSpPr>
        <p:grpSpPr>
          <a:xfrm>
            <a:off x="4510306" y="5597043"/>
            <a:ext cx="482345" cy="199262"/>
            <a:chOff x="2419716" y="5436694"/>
            <a:chExt cx="482345" cy="199262"/>
          </a:xfrm>
          <a:solidFill>
            <a:srgbClr val="FFC000"/>
          </a:solidFill>
        </p:grpSpPr>
        <p:cxnSp>
          <p:nvCxnSpPr>
            <p:cNvPr id="60" name="直線コネクタ 59"/>
            <p:cNvCxnSpPr>
              <a:cxnSpLocks noChangeAspect="1"/>
            </p:cNvCxnSpPr>
            <p:nvPr/>
          </p:nvCxnSpPr>
          <p:spPr>
            <a:xfrm flipV="1">
              <a:off x="2573450" y="5436694"/>
              <a:ext cx="328611" cy="9858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Oval 17"/>
            <p:cNvSpPr>
              <a:spLocks noChangeAspect="1" noChangeArrowheads="1"/>
            </p:cNvSpPr>
            <p:nvPr/>
          </p:nvSpPr>
          <p:spPr bwMode="auto">
            <a:xfrm>
              <a:off x="2419716" y="5464506"/>
              <a:ext cx="171450" cy="171450"/>
            </a:xfrm>
            <a:prstGeom prst="ellips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64" name="グループ化 63"/>
          <p:cNvGrpSpPr/>
          <p:nvPr/>
        </p:nvGrpSpPr>
        <p:grpSpPr>
          <a:xfrm>
            <a:off x="4395446" y="5420435"/>
            <a:ext cx="671516" cy="250318"/>
            <a:chOff x="2304856" y="5260086"/>
            <a:chExt cx="671516" cy="250318"/>
          </a:xfrm>
          <a:solidFill>
            <a:srgbClr val="FFC000"/>
          </a:solidFill>
        </p:grpSpPr>
        <p:cxnSp>
          <p:nvCxnSpPr>
            <p:cNvPr id="54" name="直線コネクタ 53"/>
            <p:cNvCxnSpPr/>
            <p:nvPr/>
          </p:nvCxnSpPr>
          <p:spPr>
            <a:xfrm>
              <a:off x="2304856" y="5260086"/>
              <a:ext cx="500066" cy="14287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Oval 17"/>
            <p:cNvSpPr>
              <a:spLocks noChangeAspect="1" noChangeArrowheads="1"/>
            </p:cNvSpPr>
            <p:nvPr/>
          </p:nvSpPr>
          <p:spPr bwMode="auto">
            <a:xfrm>
              <a:off x="2804922" y="5338954"/>
              <a:ext cx="171450" cy="171450"/>
            </a:xfrm>
            <a:prstGeom prst="ellips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33" name="Oval 16"/>
          <p:cNvSpPr>
            <a:spLocks noChangeArrowheads="1"/>
          </p:cNvSpPr>
          <p:nvPr/>
        </p:nvSpPr>
        <p:spPr bwMode="auto">
          <a:xfrm>
            <a:off x="4292615" y="5313393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862918" cy="1431925"/>
          </a:xfrm>
        </p:spPr>
        <p:txBody>
          <a:bodyPr/>
          <a:lstStyle/>
          <a:p>
            <a:pPr>
              <a:defRPr/>
            </a:pPr>
            <a:r>
              <a:rPr lang="en-US" altLang="ja-JP" dirty="0" smtClean="0"/>
              <a:t>1D PIC </a:t>
            </a:r>
            <a:r>
              <a:rPr lang="en-US" altLang="ja-JP" dirty="0" err="1" smtClean="0"/>
              <a:t>sim</a:t>
            </a:r>
            <a:r>
              <a:rPr lang="en-US" altLang="ja-JP" dirty="0" smtClean="0"/>
              <a:t>. on parametric inst. in a pair plasma</a:t>
            </a:r>
            <a:endParaRPr lang="ja-JP" altLang="en-US" dirty="0"/>
          </a:p>
        </p:txBody>
      </p:sp>
      <p:grpSp>
        <p:nvGrpSpPr>
          <p:cNvPr id="35" name="グループ化 34"/>
          <p:cNvGrpSpPr/>
          <p:nvPr/>
        </p:nvGrpSpPr>
        <p:grpSpPr>
          <a:xfrm>
            <a:off x="233338" y="2214554"/>
            <a:ext cx="3981472" cy="4143404"/>
            <a:chOff x="428596" y="1928802"/>
            <a:chExt cx="3981472" cy="4143404"/>
          </a:xfrm>
        </p:grpSpPr>
        <p:sp>
          <p:nvSpPr>
            <p:cNvPr id="36" name="角丸四角形 35"/>
            <p:cNvSpPr/>
            <p:nvPr/>
          </p:nvSpPr>
          <p:spPr>
            <a:xfrm>
              <a:off x="428596" y="1928802"/>
              <a:ext cx="3929090" cy="4143404"/>
            </a:xfrm>
            <a:prstGeom prst="roundRect">
              <a:avLst>
                <a:gd name="adj" fmla="val 8375"/>
              </a:avLst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Freeform 1039"/>
            <p:cNvSpPr>
              <a:spLocks/>
            </p:cNvSpPr>
            <p:nvPr/>
          </p:nvSpPr>
          <p:spPr bwMode="auto">
            <a:xfrm>
              <a:off x="762000" y="2589229"/>
              <a:ext cx="817563" cy="447675"/>
            </a:xfrm>
            <a:custGeom>
              <a:avLst/>
              <a:gdLst/>
              <a:ahLst/>
              <a:cxnLst>
                <a:cxn ang="0">
                  <a:pos x="0" y="280"/>
                </a:cxn>
                <a:cxn ang="0">
                  <a:pos x="288" y="424"/>
                </a:cxn>
                <a:cxn ang="0">
                  <a:pos x="864" y="40"/>
                </a:cxn>
                <a:cxn ang="0">
                  <a:pos x="1152" y="184"/>
                </a:cxn>
              </a:cxnLst>
              <a:rect l="0" t="0" r="r" b="b"/>
              <a:pathLst>
                <a:path w="1152" h="464">
                  <a:moveTo>
                    <a:pt x="0" y="280"/>
                  </a:moveTo>
                  <a:cubicBezTo>
                    <a:pt x="72" y="372"/>
                    <a:pt x="144" y="464"/>
                    <a:pt x="288" y="424"/>
                  </a:cubicBezTo>
                  <a:cubicBezTo>
                    <a:pt x="432" y="384"/>
                    <a:pt x="720" y="80"/>
                    <a:pt x="864" y="40"/>
                  </a:cubicBezTo>
                  <a:cubicBezTo>
                    <a:pt x="1008" y="0"/>
                    <a:pt x="1080" y="92"/>
                    <a:pt x="1152" y="184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0" name="Freeform 1040"/>
            <p:cNvSpPr>
              <a:spLocks/>
            </p:cNvSpPr>
            <p:nvPr/>
          </p:nvSpPr>
          <p:spPr bwMode="auto">
            <a:xfrm>
              <a:off x="1647825" y="2586054"/>
              <a:ext cx="819150" cy="447675"/>
            </a:xfrm>
            <a:custGeom>
              <a:avLst/>
              <a:gdLst/>
              <a:ahLst/>
              <a:cxnLst>
                <a:cxn ang="0">
                  <a:pos x="0" y="280"/>
                </a:cxn>
                <a:cxn ang="0">
                  <a:pos x="288" y="424"/>
                </a:cxn>
                <a:cxn ang="0">
                  <a:pos x="864" y="40"/>
                </a:cxn>
                <a:cxn ang="0">
                  <a:pos x="1152" y="184"/>
                </a:cxn>
              </a:cxnLst>
              <a:rect l="0" t="0" r="r" b="b"/>
              <a:pathLst>
                <a:path w="1152" h="464">
                  <a:moveTo>
                    <a:pt x="0" y="280"/>
                  </a:moveTo>
                  <a:cubicBezTo>
                    <a:pt x="72" y="372"/>
                    <a:pt x="144" y="464"/>
                    <a:pt x="288" y="424"/>
                  </a:cubicBezTo>
                  <a:cubicBezTo>
                    <a:pt x="432" y="384"/>
                    <a:pt x="720" y="80"/>
                    <a:pt x="864" y="40"/>
                  </a:cubicBezTo>
                  <a:cubicBezTo>
                    <a:pt x="1008" y="0"/>
                    <a:pt x="1080" y="92"/>
                    <a:pt x="1152" y="184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2" name="Freeform 1041"/>
            <p:cNvSpPr>
              <a:spLocks/>
            </p:cNvSpPr>
            <p:nvPr/>
          </p:nvSpPr>
          <p:spPr bwMode="auto">
            <a:xfrm>
              <a:off x="2535238" y="2586054"/>
              <a:ext cx="817562" cy="447675"/>
            </a:xfrm>
            <a:custGeom>
              <a:avLst/>
              <a:gdLst/>
              <a:ahLst/>
              <a:cxnLst>
                <a:cxn ang="0">
                  <a:pos x="0" y="280"/>
                </a:cxn>
                <a:cxn ang="0">
                  <a:pos x="288" y="424"/>
                </a:cxn>
                <a:cxn ang="0">
                  <a:pos x="864" y="40"/>
                </a:cxn>
                <a:cxn ang="0">
                  <a:pos x="1152" y="184"/>
                </a:cxn>
              </a:cxnLst>
              <a:rect l="0" t="0" r="r" b="b"/>
              <a:pathLst>
                <a:path w="1152" h="464">
                  <a:moveTo>
                    <a:pt x="0" y="280"/>
                  </a:moveTo>
                  <a:cubicBezTo>
                    <a:pt x="72" y="372"/>
                    <a:pt x="144" y="464"/>
                    <a:pt x="288" y="424"/>
                  </a:cubicBezTo>
                  <a:cubicBezTo>
                    <a:pt x="432" y="384"/>
                    <a:pt x="720" y="80"/>
                    <a:pt x="864" y="40"/>
                  </a:cubicBezTo>
                  <a:cubicBezTo>
                    <a:pt x="1008" y="0"/>
                    <a:pt x="1080" y="92"/>
                    <a:pt x="1152" y="184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" name="Line 1043"/>
            <p:cNvSpPr>
              <a:spLocks noChangeShapeType="1"/>
            </p:cNvSpPr>
            <p:nvPr/>
          </p:nvSpPr>
          <p:spPr bwMode="auto">
            <a:xfrm>
              <a:off x="1238250" y="2808304"/>
              <a:ext cx="7620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7" name="Line 1044"/>
            <p:cNvSpPr>
              <a:spLocks noChangeShapeType="1"/>
            </p:cNvSpPr>
            <p:nvPr/>
          </p:nvSpPr>
          <p:spPr bwMode="auto">
            <a:xfrm>
              <a:off x="2124075" y="2808304"/>
              <a:ext cx="7620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8" name="Line 1045"/>
            <p:cNvSpPr>
              <a:spLocks noChangeShapeType="1"/>
            </p:cNvSpPr>
            <p:nvPr/>
          </p:nvSpPr>
          <p:spPr bwMode="auto">
            <a:xfrm>
              <a:off x="3009900" y="2808304"/>
              <a:ext cx="7620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9" name="Line 1046"/>
            <p:cNvSpPr>
              <a:spLocks noChangeShapeType="1"/>
            </p:cNvSpPr>
            <p:nvPr/>
          </p:nvSpPr>
          <p:spPr bwMode="auto">
            <a:xfrm>
              <a:off x="685800" y="2808304"/>
              <a:ext cx="4095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0" name="Text Box 1048"/>
            <p:cNvSpPr txBox="1">
              <a:spLocks noChangeArrowheads="1"/>
            </p:cNvSpPr>
            <p:nvPr/>
          </p:nvSpPr>
          <p:spPr bwMode="auto">
            <a:xfrm>
              <a:off x="3428992" y="2553456"/>
              <a:ext cx="981076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i="1" dirty="0">
                  <a:solidFill>
                    <a:srgbClr val="000000"/>
                  </a:solidFill>
                  <a:latin typeface="Times New Roman" pitchFamily="18" charset="0"/>
                </a:rPr>
                <a:t>x </a:t>
              </a:r>
              <a:endParaRPr lang="en-US" altLang="ja-JP" i="1" dirty="0" smtClean="0">
                <a:solidFill>
                  <a:srgbClr val="000000"/>
                </a:solidFill>
                <a:latin typeface="Times New Roman" pitchFamily="18" charset="0"/>
              </a:endParaRPr>
            </a:p>
            <a:p>
              <a:pPr algn="ctr"/>
              <a:r>
                <a:rPr lang="en-US" altLang="ja-JP" dirty="0" smtClean="0">
                  <a:solidFill>
                    <a:srgbClr val="000000"/>
                  </a:solidFill>
                  <a:latin typeface="Times New Roman" pitchFamily="18" charset="0"/>
                </a:rPr>
                <a:t>(</a:t>
              </a:r>
              <a:r>
                <a:rPr lang="en-US" altLang="ja-JP" i="1" dirty="0" smtClean="0">
                  <a:solidFill>
                    <a:srgbClr val="000000"/>
                  </a:solidFill>
                  <a:latin typeface="Symbol" pitchFamily="18" charset="2"/>
                </a:rPr>
                <a:t>|| </a:t>
              </a:r>
              <a:r>
                <a:rPr lang="en-US" altLang="ja-JP" b="1" i="1" dirty="0" smtClean="0">
                  <a:solidFill>
                    <a:srgbClr val="000000"/>
                  </a:solidFill>
                  <a:latin typeface="Times New Roman" pitchFamily="18" charset="0"/>
                </a:rPr>
                <a:t>B</a:t>
              </a:r>
              <a:r>
                <a:rPr lang="en-US" altLang="ja-JP" b="1" i="1" baseline="-25000" dirty="0" smtClean="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r>
                <a:rPr lang="en-US" altLang="ja-JP" dirty="0" smtClean="0">
                  <a:solidFill>
                    <a:srgbClr val="000000"/>
                  </a:solidFill>
                  <a:latin typeface="Times New Roman" pitchFamily="18" charset="0"/>
                </a:rPr>
                <a:t>)</a:t>
              </a:r>
              <a:endParaRPr lang="en-US" altLang="ja-JP" b="1" i="1" baseline="-250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1" name="Line 1049"/>
            <p:cNvSpPr>
              <a:spLocks noChangeShapeType="1"/>
            </p:cNvSpPr>
            <p:nvPr/>
          </p:nvSpPr>
          <p:spPr bwMode="auto">
            <a:xfrm>
              <a:off x="2057400" y="2357454"/>
              <a:ext cx="5334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" name="Text Box 1050"/>
            <p:cNvSpPr txBox="1">
              <a:spLocks noChangeArrowheads="1"/>
            </p:cNvSpPr>
            <p:nvPr/>
          </p:nvSpPr>
          <p:spPr bwMode="auto">
            <a:xfrm>
              <a:off x="2133600" y="1990742"/>
              <a:ext cx="33855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altLang="ja-JP" b="1" i="1" dirty="0">
                  <a:solidFill>
                    <a:srgbClr val="000000"/>
                  </a:solidFill>
                  <a:latin typeface="Times New Roman" pitchFamily="18" charset="0"/>
                </a:rPr>
                <a:t>k</a:t>
              </a:r>
            </a:p>
          </p:txBody>
        </p:sp>
        <p:sp>
          <p:nvSpPr>
            <p:cNvPr id="53" name="Line 1051"/>
            <p:cNvSpPr>
              <a:spLocks noChangeShapeType="1"/>
            </p:cNvSpPr>
            <p:nvPr/>
          </p:nvSpPr>
          <p:spPr bwMode="auto">
            <a:xfrm flipH="1">
              <a:off x="1447800" y="2967054"/>
              <a:ext cx="228600" cy="4572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graphicFrame>
          <p:nvGraphicFramePr>
            <p:cNvPr id="54" name="Object 1052"/>
            <p:cNvGraphicFramePr>
              <a:graphicFrameLocks noChangeAspect="1"/>
            </p:cNvGraphicFramePr>
            <p:nvPr/>
          </p:nvGraphicFramePr>
          <p:xfrm>
            <a:off x="1230313" y="4286256"/>
            <a:ext cx="2263775" cy="736600"/>
          </p:xfrm>
          <a:graphic>
            <a:graphicData uri="http://schemas.openxmlformats.org/presentationml/2006/ole">
              <p:oleObj spid="_x0000_s34821" name="数式" r:id="rId4" imgW="1409400" imgH="457200" progId="Equation.3">
                <p:embed/>
              </p:oleObj>
            </a:graphicData>
          </a:graphic>
        </p:graphicFrame>
        <p:sp>
          <p:nvSpPr>
            <p:cNvPr id="55" name="Text Box 1055"/>
            <p:cNvSpPr txBox="1">
              <a:spLocks noChangeArrowheads="1"/>
            </p:cNvSpPr>
            <p:nvPr/>
          </p:nvSpPr>
          <p:spPr bwMode="auto">
            <a:xfrm>
              <a:off x="533400" y="3405204"/>
              <a:ext cx="3293146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altLang="ja-JP" dirty="0">
                  <a:solidFill>
                    <a:srgbClr val="000000"/>
                  </a:solidFill>
                </a:rPr>
                <a:t>RH circularly polarized </a:t>
              </a:r>
              <a:endParaRPr lang="en-US" altLang="ja-JP" dirty="0" smtClean="0">
                <a:solidFill>
                  <a:srgbClr val="000000"/>
                </a:solidFill>
              </a:endParaRPr>
            </a:p>
            <a:p>
              <a:pPr algn="l"/>
              <a:r>
                <a:rPr lang="en-US" altLang="ja-JP" dirty="0" smtClean="0">
                  <a:solidFill>
                    <a:srgbClr val="000000"/>
                  </a:solidFill>
                </a:rPr>
                <a:t>parent Alfven </a:t>
              </a:r>
              <a:r>
                <a:rPr lang="en-US" altLang="ja-JP" dirty="0">
                  <a:solidFill>
                    <a:srgbClr val="000000"/>
                  </a:solidFill>
                </a:rPr>
                <a:t>wave :</a:t>
              </a:r>
            </a:p>
          </p:txBody>
        </p:sp>
        <p:graphicFrame>
          <p:nvGraphicFramePr>
            <p:cNvPr id="56" name="Object 1056"/>
            <p:cNvGraphicFramePr>
              <a:graphicFrameLocks noChangeAspect="1"/>
            </p:cNvGraphicFramePr>
            <p:nvPr/>
          </p:nvGraphicFramePr>
          <p:xfrm>
            <a:off x="839783" y="5143512"/>
            <a:ext cx="3160713" cy="796925"/>
          </p:xfrm>
          <a:graphic>
            <a:graphicData uri="http://schemas.openxmlformats.org/presentationml/2006/ole">
              <p:oleObj spid="_x0000_s34822" name="数式" r:id="rId5" imgW="2019240" imgH="507960" progId="Equation.3">
                <p:embed/>
              </p:oleObj>
            </a:graphicData>
          </a:graphic>
        </p:graphicFrame>
      </p:grpSp>
      <p:grpSp>
        <p:nvGrpSpPr>
          <p:cNvPr id="57" name="グループ化 56"/>
          <p:cNvGrpSpPr>
            <a:grpSpLocks noChangeAspect="1"/>
          </p:cNvGrpSpPr>
          <p:nvPr/>
        </p:nvGrpSpPr>
        <p:grpSpPr>
          <a:xfrm>
            <a:off x="4286248" y="2643182"/>
            <a:ext cx="4716063" cy="3171031"/>
            <a:chOff x="0" y="3500438"/>
            <a:chExt cx="5548313" cy="3730625"/>
          </a:xfrm>
        </p:grpSpPr>
        <p:pic>
          <p:nvPicPr>
            <p:cNvPr id="58" name="Picture 6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0" y="3500438"/>
              <a:ext cx="5548313" cy="373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9" name="Text Box 74"/>
            <p:cNvSpPr txBox="1">
              <a:spLocks noChangeArrowheads="1"/>
            </p:cNvSpPr>
            <p:nvPr/>
          </p:nvSpPr>
          <p:spPr bwMode="auto">
            <a:xfrm>
              <a:off x="1428728" y="4299145"/>
              <a:ext cx="355600" cy="4619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ja-JP" dirty="0">
                  <a:solidFill>
                    <a:srgbClr val="FF0000"/>
                  </a:solidFill>
                  <a:latin typeface="Times New Roman" pitchFamily="18" charset="0"/>
                </a:rPr>
                <a:t>P</a:t>
              </a:r>
            </a:p>
          </p:txBody>
        </p:sp>
        <p:sp>
          <p:nvSpPr>
            <p:cNvPr id="60" name="フリーフォーム 59"/>
            <p:cNvSpPr/>
            <p:nvPr/>
          </p:nvSpPr>
          <p:spPr>
            <a:xfrm>
              <a:off x="2357422" y="5612048"/>
              <a:ext cx="1401494" cy="785818"/>
            </a:xfrm>
            <a:custGeom>
              <a:avLst/>
              <a:gdLst>
                <a:gd name="connsiteX0" fmla="*/ 0 w 1271752"/>
                <a:gd name="connsiteY0" fmla="*/ 0 h 231227"/>
                <a:gd name="connsiteX1" fmla="*/ 515007 w 1271752"/>
                <a:gd name="connsiteY1" fmla="*/ 168165 h 231227"/>
                <a:gd name="connsiteX2" fmla="*/ 1271752 w 1271752"/>
                <a:gd name="connsiteY2" fmla="*/ 231227 h 231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71752" h="231227">
                  <a:moveTo>
                    <a:pt x="0" y="0"/>
                  </a:moveTo>
                  <a:cubicBezTo>
                    <a:pt x="151524" y="64813"/>
                    <a:pt x="303048" y="129627"/>
                    <a:pt x="515007" y="168165"/>
                  </a:cubicBezTo>
                  <a:cubicBezTo>
                    <a:pt x="726966" y="206703"/>
                    <a:pt x="999359" y="218965"/>
                    <a:pt x="1271752" y="231227"/>
                  </a:cubicBezTo>
                </a:path>
              </a:pathLst>
            </a:custGeom>
            <a:ln w="1905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8" name="テキスト ボックス 27"/>
          <p:cNvSpPr txBox="1"/>
          <p:nvPr/>
        </p:nvSpPr>
        <p:spPr>
          <a:xfrm>
            <a:off x="4929190" y="2181517"/>
            <a:ext cx="35342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Amplitude spectrum of B</a:t>
            </a:r>
            <a:endParaRPr kumimoji="1" lang="ja-JP" alt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862918" cy="1431925"/>
          </a:xfrm>
        </p:spPr>
        <p:txBody>
          <a:bodyPr/>
          <a:lstStyle/>
          <a:p>
            <a:pPr>
              <a:defRPr/>
            </a:pPr>
            <a:r>
              <a:rPr lang="en-US" altLang="ja-JP" dirty="0" smtClean="0"/>
              <a:t>1D PIC </a:t>
            </a:r>
            <a:r>
              <a:rPr lang="en-US" altLang="ja-JP" dirty="0" err="1" smtClean="0"/>
              <a:t>sim</a:t>
            </a:r>
            <a:r>
              <a:rPr lang="en-US" altLang="ja-JP" dirty="0" smtClean="0"/>
              <a:t>. on parametric inst. in a pair plasma</a:t>
            </a:r>
            <a:endParaRPr lang="ja-JP" altLang="en-US" dirty="0"/>
          </a:p>
        </p:txBody>
      </p:sp>
      <p:sp>
        <p:nvSpPr>
          <p:cNvPr id="33" name="角丸四角形 32"/>
          <p:cNvSpPr/>
          <p:nvPr/>
        </p:nvSpPr>
        <p:spPr>
          <a:xfrm>
            <a:off x="1000100" y="2571744"/>
            <a:ext cx="7500990" cy="3286148"/>
          </a:xfrm>
          <a:prstGeom prst="roundRect">
            <a:avLst>
              <a:gd name="adj" fmla="val 6632"/>
            </a:avLst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7" name="Picture 165"/>
          <p:cNvPicPr>
            <a:picLocks noChangeAspect="1" noChangeArrowheads="1"/>
          </p:cNvPicPr>
          <p:nvPr/>
        </p:nvPicPr>
        <p:blipFill>
          <a:blip r:embed="rId3"/>
          <a:srcRect b="63129"/>
          <a:stretch>
            <a:fillRect/>
          </a:stretch>
        </p:blipFill>
        <p:spPr bwMode="auto">
          <a:xfrm>
            <a:off x="1071538" y="3143248"/>
            <a:ext cx="3748801" cy="261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" name="テキスト ボックス 31"/>
          <p:cNvSpPr txBox="1"/>
          <p:nvPr/>
        </p:nvSpPr>
        <p:spPr>
          <a:xfrm>
            <a:off x="2428860" y="2681583"/>
            <a:ext cx="49250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>
                <a:solidFill>
                  <a:srgbClr val="000000"/>
                </a:solidFill>
              </a:rPr>
              <a:t>Electron energy &amp; momentum dist.</a:t>
            </a:r>
            <a:endParaRPr kumimoji="1" lang="ja-JP" altLang="en-US" dirty="0">
              <a:solidFill>
                <a:srgbClr val="000000"/>
              </a:solidFill>
            </a:endParaRPr>
          </a:p>
        </p:txBody>
      </p:sp>
      <p:pic>
        <p:nvPicPr>
          <p:cNvPr id="29" name="Picture 165"/>
          <p:cNvPicPr>
            <a:picLocks noChangeAspect="1" noChangeArrowheads="1"/>
          </p:cNvPicPr>
          <p:nvPr/>
        </p:nvPicPr>
        <p:blipFill>
          <a:blip r:embed="rId3"/>
          <a:srcRect t="70700"/>
          <a:stretch>
            <a:fillRect/>
          </a:stretch>
        </p:blipFill>
        <p:spPr bwMode="auto">
          <a:xfrm>
            <a:off x="4680851" y="3429000"/>
            <a:ext cx="3748801" cy="2078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Matsukiyo\Simulation\Em1\Decay\data01_filter\mv0037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2050549"/>
            <a:ext cx="5102308" cy="4378847"/>
          </a:xfrm>
          <a:prstGeom prst="rect">
            <a:avLst/>
          </a:prstGeom>
          <a:noFill/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Acceleration mechanism</a:t>
            </a:r>
            <a:endParaRPr kumimoji="1" lang="ja-JP" altLang="en-US" dirty="0"/>
          </a:p>
        </p:txBody>
      </p:sp>
      <p:grpSp>
        <p:nvGrpSpPr>
          <p:cNvPr id="21" name="グループ化 20"/>
          <p:cNvGrpSpPr/>
          <p:nvPr/>
        </p:nvGrpSpPr>
        <p:grpSpPr>
          <a:xfrm>
            <a:off x="3143240" y="2846986"/>
            <a:ext cx="2286016" cy="1939336"/>
            <a:chOff x="3143240" y="2846986"/>
            <a:chExt cx="2286016" cy="1939336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3183448" y="3585993"/>
              <a:ext cx="2245808" cy="1200329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rgbClr val="00B050"/>
                  </a:solidFill>
                </a:rPr>
                <a:t>trapping by a </a:t>
              </a:r>
            </a:p>
            <a:p>
              <a:r>
                <a:rPr kumimoji="1" lang="en-US" altLang="ja-JP" dirty="0" smtClean="0">
                  <a:solidFill>
                    <a:srgbClr val="00B050"/>
                  </a:solidFill>
                </a:rPr>
                <a:t>sharp envelope</a:t>
              </a:r>
            </a:p>
            <a:p>
              <a:r>
                <a:rPr kumimoji="1" lang="en-US" altLang="ja-JP" dirty="0" smtClean="0">
                  <a:solidFill>
                    <a:srgbClr val="00B050"/>
                  </a:solidFill>
                </a:rPr>
                <a:t>trough</a:t>
              </a:r>
              <a:endParaRPr kumimoji="1" lang="ja-JP" altLang="en-US" dirty="0">
                <a:solidFill>
                  <a:srgbClr val="00B050"/>
                </a:solidFill>
              </a:endParaRPr>
            </a:p>
          </p:txBody>
        </p:sp>
        <p:sp>
          <p:nvSpPr>
            <p:cNvPr id="4" name="円/楕円 3"/>
            <p:cNvSpPr/>
            <p:nvPr/>
          </p:nvSpPr>
          <p:spPr>
            <a:xfrm>
              <a:off x="3143240" y="2846986"/>
              <a:ext cx="1214446" cy="785818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5715008" y="2071678"/>
            <a:ext cx="3272289" cy="4357718"/>
            <a:chOff x="5715008" y="2071678"/>
            <a:chExt cx="3272289" cy="4357718"/>
          </a:xfrm>
        </p:grpSpPr>
        <p:sp>
          <p:nvSpPr>
            <p:cNvPr id="6" name="角丸四角形 5"/>
            <p:cNvSpPr/>
            <p:nvPr/>
          </p:nvSpPr>
          <p:spPr>
            <a:xfrm>
              <a:off x="5715008" y="2071678"/>
              <a:ext cx="3143272" cy="4357718"/>
            </a:xfrm>
            <a:prstGeom prst="roundRect">
              <a:avLst>
                <a:gd name="adj" fmla="val 7304"/>
              </a:avLst>
            </a:prstGeom>
            <a:solidFill>
              <a:srgbClr val="FFFFFF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aphicFrame>
          <p:nvGraphicFramePr>
            <p:cNvPr id="5" name="オブジェクト 4"/>
            <p:cNvGraphicFramePr>
              <a:graphicFrameLocks noChangeAspect="1"/>
            </p:cNvGraphicFramePr>
            <p:nvPr/>
          </p:nvGraphicFramePr>
          <p:xfrm>
            <a:off x="6016625" y="4933950"/>
            <a:ext cx="2541588" cy="1352550"/>
          </p:xfrm>
          <a:graphic>
            <a:graphicData uri="http://schemas.openxmlformats.org/presentationml/2006/ole">
              <p:oleObj spid="_x0000_s3074" name="数式" r:id="rId5" imgW="1765080" imgH="939600" progId="Equation.3">
                <p:embed/>
              </p:oleObj>
            </a:graphicData>
          </a:graphic>
        </p:graphicFrame>
        <p:grpSp>
          <p:nvGrpSpPr>
            <p:cNvPr id="12" name="グループ化 11"/>
            <p:cNvGrpSpPr/>
            <p:nvPr/>
          </p:nvGrpSpPr>
          <p:grpSpPr>
            <a:xfrm rot="18900000">
              <a:off x="6482052" y="3200574"/>
              <a:ext cx="1626063" cy="1582981"/>
              <a:chOff x="3882424" y="239094"/>
              <a:chExt cx="2746984" cy="2746984"/>
            </a:xfrm>
          </p:grpSpPr>
          <p:cxnSp>
            <p:nvCxnSpPr>
              <p:cNvPr id="8" name="曲線コネクタ 7"/>
              <p:cNvCxnSpPr/>
              <p:nvPr/>
            </p:nvCxnSpPr>
            <p:spPr>
              <a:xfrm>
                <a:off x="5715008" y="2071678"/>
                <a:ext cx="914400" cy="914400"/>
              </a:xfrm>
              <a:prstGeom prst="curvedConnector3">
                <a:avLst/>
              </a:prstGeom>
              <a:ln w="19050">
                <a:solidFill>
                  <a:srgbClr val="0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曲線コネクタ 9"/>
              <p:cNvCxnSpPr/>
              <p:nvPr/>
            </p:nvCxnSpPr>
            <p:spPr>
              <a:xfrm>
                <a:off x="4800608" y="1157278"/>
                <a:ext cx="914400" cy="914400"/>
              </a:xfrm>
              <a:prstGeom prst="curvedConnector3">
                <a:avLst/>
              </a:pr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曲線コネクタ 10"/>
              <p:cNvCxnSpPr/>
              <p:nvPr/>
            </p:nvCxnSpPr>
            <p:spPr>
              <a:xfrm>
                <a:off x="3882424" y="239094"/>
                <a:ext cx="914400" cy="914400"/>
              </a:xfrm>
              <a:prstGeom prst="curvedConnector3">
                <a:avLst/>
              </a:pr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グループ化 12"/>
            <p:cNvGrpSpPr/>
            <p:nvPr/>
          </p:nvGrpSpPr>
          <p:grpSpPr>
            <a:xfrm rot="2700000" flipH="1">
              <a:off x="6465173" y="3557764"/>
              <a:ext cx="1626063" cy="1582981"/>
              <a:chOff x="3882424" y="239094"/>
              <a:chExt cx="2746984" cy="2746984"/>
            </a:xfrm>
          </p:grpSpPr>
          <p:cxnSp>
            <p:nvCxnSpPr>
              <p:cNvPr id="14" name="曲線コネクタ 13"/>
              <p:cNvCxnSpPr/>
              <p:nvPr/>
            </p:nvCxnSpPr>
            <p:spPr>
              <a:xfrm>
                <a:off x="5715008" y="2071678"/>
                <a:ext cx="914400" cy="914400"/>
              </a:xfrm>
              <a:prstGeom prst="curvedConnector3">
                <a:avLst/>
              </a:prstGeom>
              <a:ln w="19050">
                <a:solidFill>
                  <a:srgbClr val="0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曲線コネクタ 14"/>
              <p:cNvCxnSpPr/>
              <p:nvPr/>
            </p:nvCxnSpPr>
            <p:spPr>
              <a:xfrm>
                <a:off x="4800608" y="1157278"/>
                <a:ext cx="914400" cy="914400"/>
              </a:xfrm>
              <a:prstGeom prst="curvedConnector3">
                <a:avLst/>
              </a:pr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曲線コネクタ 15"/>
              <p:cNvCxnSpPr/>
              <p:nvPr/>
            </p:nvCxnSpPr>
            <p:spPr>
              <a:xfrm>
                <a:off x="3882424" y="239094"/>
                <a:ext cx="914400" cy="914400"/>
              </a:xfrm>
              <a:prstGeom prst="curvedConnector3">
                <a:avLst/>
              </a:prstGeom>
              <a:ln w="190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テキスト ボックス 16"/>
            <p:cNvSpPr txBox="1"/>
            <p:nvPr/>
          </p:nvSpPr>
          <p:spPr>
            <a:xfrm>
              <a:off x="6864453" y="3483559"/>
              <a:ext cx="77938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kumimoji="1" lang="en-US" altLang="ja-JP" i="1" dirty="0" err="1" smtClean="0">
                  <a:solidFill>
                    <a:srgbClr val="000000"/>
                  </a:solidFill>
                  <a:latin typeface="Symbol" pitchFamily="18" charset="2"/>
                  <a:cs typeface="Times New Roman" pitchFamily="18" charset="0"/>
                </a:rPr>
                <a:t>w</a:t>
              </a:r>
              <a:r>
                <a:rPr kumimoji="1" lang="en-US" altLang="ja-JP" i="1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,k</a:t>
              </a:r>
              <a:r>
                <a:rPr kumimoji="1" lang="en-US" altLang="ja-JP" sz="20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kumimoji="1" lang="ja-JP" alt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6807598" y="4307778"/>
              <a:ext cx="8819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kumimoji="1" lang="en-US" altLang="ja-JP" i="1" dirty="0" smtClean="0">
                  <a:solidFill>
                    <a:srgbClr val="000000"/>
                  </a:solidFill>
                  <a:latin typeface="Symbol" pitchFamily="18" charset="2"/>
                  <a:cs typeface="Times New Roman" pitchFamily="18" charset="0"/>
                </a:rPr>
                <a:t>w</a:t>
              </a:r>
              <a:r>
                <a:rPr kumimoji="1" lang="en-US" altLang="ja-JP" i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,-k</a:t>
              </a:r>
              <a:r>
                <a:rPr kumimoji="1" lang="en-US" altLang="ja-JP" sz="20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kumimoji="1" lang="ja-JP" alt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5746538" y="2143116"/>
              <a:ext cx="3240759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>
                  <a:solidFill>
                    <a:srgbClr val="000000"/>
                  </a:solidFill>
                </a:rPr>
                <a:t>Assumption:</a:t>
              </a:r>
            </a:p>
            <a:p>
              <a:r>
                <a:rPr lang="en-US" altLang="ja-JP" sz="2000" dirty="0" smtClean="0">
                  <a:solidFill>
                    <a:srgbClr val="000000"/>
                  </a:solidFill>
                </a:rPr>
                <a:t>  Two waves with opposite </a:t>
              </a:r>
            </a:p>
            <a:p>
              <a:r>
                <a:rPr lang="en-US" altLang="ja-JP" sz="2000" dirty="0" smtClean="0">
                  <a:solidFill>
                    <a:srgbClr val="000000"/>
                  </a:solidFill>
                </a:rPr>
                <a:t>signs of </a:t>
              </a:r>
              <a:r>
                <a:rPr lang="en-US" altLang="ja-JP" sz="2000" i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en-US" altLang="ja-JP" sz="2000" dirty="0" smtClean="0">
                  <a:solidFill>
                    <a:srgbClr val="000000"/>
                  </a:solidFill>
                </a:rPr>
                <a:t> (same </a:t>
              </a:r>
              <a:r>
                <a:rPr lang="en-US" altLang="ja-JP" sz="2000" i="1" dirty="0" smtClean="0">
                  <a:solidFill>
                    <a:srgbClr val="000000"/>
                  </a:solidFill>
                  <a:latin typeface="Symbol" pitchFamily="18" charset="2"/>
                </a:rPr>
                <a:t>w</a:t>
              </a:r>
              <a:r>
                <a:rPr lang="en-US" altLang="ja-JP" sz="2000" dirty="0" smtClean="0">
                  <a:solidFill>
                    <a:srgbClr val="000000"/>
                  </a:solidFill>
                </a:rPr>
                <a:t>) locally </a:t>
              </a:r>
            </a:p>
            <a:p>
              <a:r>
                <a:rPr lang="en-US" altLang="ja-JP" sz="2000" dirty="0" smtClean="0">
                  <a:solidFill>
                    <a:srgbClr val="000000"/>
                  </a:solidFill>
                </a:rPr>
                <a:t>become dominant.</a:t>
              </a:r>
              <a:endParaRPr kumimoji="1" lang="ja-JP" altLang="en-US" sz="2000" dirty="0">
                <a:solidFill>
                  <a:srgbClr val="000000"/>
                </a:solidFill>
              </a:endParaRPr>
            </a:p>
          </p:txBody>
        </p:sp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角丸四角形 13"/>
          <p:cNvSpPr/>
          <p:nvPr/>
        </p:nvSpPr>
        <p:spPr>
          <a:xfrm>
            <a:off x="5500694" y="2214554"/>
            <a:ext cx="857256" cy="857256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角丸四角形 14"/>
          <p:cNvSpPr/>
          <p:nvPr/>
        </p:nvSpPr>
        <p:spPr>
          <a:xfrm>
            <a:off x="7715272" y="2214554"/>
            <a:ext cx="857256" cy="857256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角丸四角形 15"/>
          <p:cNvSpPr/>
          <p:nvPr/>
        </p:nvSpPr>
        <p:spPr>
          <a:xfrm>
            <a:off x="5500694" y="4817852"/>
            <a:ext cx="857256" cy="857256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角丸四角形 16"/>
          <p:cNvSpPr/>
          <p:nvPr/>
        </p:nvSpPr>
        <p:spPr>
          <a:xfrm>
            <a:off x="7715272" y="4817852"/>
            <a:ext cx="857256" cy="857256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6143636" y="2214554"/>
            <a:ext cx="1785950" cy="28575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6143636" y="5387224"/>
            <a:ext cx="1785950" cy="28575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500694" y="2714620"/>
            <a:ext cx="214314" cy="242889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Motion of an electron</a:t>
            </a:r>
            <a:endParaRPr kumimoji="1" lang="ja-JP" altLang="en-US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285720" y="2000240"/>
            <a:ext cx="5000660" cy="4143404"/>
            <a:chOff x="1428728" y="2285992"/>
            <a:chExt cx="5000660" cy="4143404"/>
          </a:xfrm>
        </p:grpSpPr>
        <p:sp>
          <p:nvSpPr>
            <p:cNvPr id="4" name="角丸四角形 3"/>
            <p:cNvSpPr/>
            <p:nvPr/>
          </p:nvSpPr>
          <p:spPr>
            <a:xfrm>
              <a:off x="1428728" y="2285992"/>
              <a:ext cx="5000660" cy="4143404"/>
            </a:xfrm>
            <a:prstGeom prst="roundRect">
              <a:avLst>
                <a:gd name="adj" fmla="val 7281"/>
              </a:avLst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aphicFrame>
          <p:nvGraphicFramePr>
            <p:cNvPr id="3" name="オブジェクト 2"/>
            <p:cNvGraphicFramePr>
              <a:graphicFrameLocks noChangeAspect="1"/>
            </p:cNvGraphicFramePr>
            <p:nvPr/>
          </p:nvGraphicFramePr>
          <p:xfrm>
            <a:off x="1463683" y="2392364"/>
            <a:ext cx="4895850" cy="2703512"/>
          </p:xfrm>
          <a:graphic>
            <a:graphicData uri="http://schemas.openxmlformats.org/presentationml/2006/ole">
              <p:oleObj spid="_x0000_s4098" name="数式" r:id="rId4" imgW="3403440" imgH="1879560" progId="Equation.3">
                <p:embed/>
              </p:oleObj>
            </a:graphicData>
          </a:graphic>
        </p:graphicFrame>
        <p:graphicFrame>
          <p:nvGraphicFramePr>
            <p:cNvPr id="5" name="オブジェクト 4"/>
            <p:cNvGraphicFramePr>
              <a:graphicFrameLocks noChangeAspect="1"/>
            </p:cNvGraphicFramePr>
            <p:nvPr/>
          </p:nvGraphicFramePr>
          <p:xfrm>
            <a:off x="2465397" y="5286377"/>
            <a:ext cx="3463925" cy="1000125"/>
          </p:xfrm>
          <a:graphic>
            <a:graphicData uri="http://schemas.openxmlformats.org/presentationml/2006/ole">
              <p:oleObj spid="_x0000_s4099" name="数式" r:id="rId5" imgW="2374560" imgH="685800" progId="Equation.3">
                <p:embed/>
              </p:oleObj>
            </a:graphicData>
          </a:graphic>
        </p:graphicFrame>
        <p:sp>
          <p:nvSpPr>
            <p:cNvPr id="6" name="テキスト ボックス 5"/>
            <p:cNvSpPr txBox="1"/>
            <p:nvPr/>
          </p:nvSpPr>
          <p:spPr>
            <a:xfrm>
              <a:off x="1714480" y="5246480"/>
              <a:ext cx="7489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8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where</a:t>
              </a:r>
              <a:endParaRPr kumimoji="1" lang="ja-JP" altLang="en-US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72132" y="2357430"/>
            <a:ext cx="3000375" cy="320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1" name="グループ化 20"/>
          <p:cNvGrpSpPr/>
          <p:nvPr/>
        </p:nvGrpSpPr>
        <p:grpSpPr>
          <a:xfrm>
            <a:off x="5572132" y="2643976"/>
            <a:ext cx="1673279" cy="2961201"/>
            <a:chOff x="5572132" y="2786852"/>
            <a:chExt cx="1673279" cy="2961201"/>
          </a:xfrm>
        </p:grpSpPr>
        <p:cxnSp>
          <p:nvCxnSpPr>
            <p:cNvPr id="13" name="直線コネクタ 12"/>
            <p:cNvCxnSpPr/>
            <p:nvPr/>
          </p:nvCxnSpPr>
          <p:spPr>
            <a:xfrm rot="5400000">
              <a:off x="5275870" y="4071942"/>
              <a:ext cx="2571768" cy="1588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テキスト ボックス 22"/>
            <p:cNvSpPr txBox="1"/>
            <p:nvPr/>
          </p:nvSpPr>
          <p:spPr>
            <a:xfrm>
              <a:off x="5572132" y="5286388"/>
              <a:ext cx="167327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rgbClr val="00B050"/>
                  </a:solidFill>
                </a:rPr>
                <a:t>fixed point</a:t>
              </a:r>
              <a:endParaRPr kumimoji="1" lang="ja-JP" altLang="en-US" dirty="0">
                <a:solidFill>
                  <a:srgbClr val="00B050"/>
                </a:solidFill>
              </a:endParaRP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5729248" y="5857892"/>
            <a:ext cx="28664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Assumption:</a:t>
            </a:r>
          </a:p>
          <a:p>
            <a:r>
              <a:rPr lang="en-US" altLang="ja-JP" dirty="0" smtClean="0"/>
              <a:t>    </a:t>
            </a:r>
            <a:r>
              <a:rPr lang="en-US" altLang="ja-JP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altLang="ja-JP" baseline="-25000" dirty="0" smtClean="0">
                <a:latin typeface="Symbol" pitchFamily="18" charset="2"/>
                <a:cs typeface="Times New Roman" pitchFamily="18" charset="0"/>
              </a:rPr>
              <a:t>|| </a:t>
            </a:r>
            <a:r>
              <a:rPr lang="en-US" altLang="ja-JP" i="1" dirty="0" smtClean="0">
                <a:latin typeface="Times New Roman" pitchFamily="18" charset="0"/>
                <a:cs typeface="Times New Roman" pitchFamily="18" charset="0"/>
              </a:rPr>
              <a:t>, x = const.</a:t>
            </a:r>
            <a:r>
              <a:rPr lang="en-US" altLang="ja-JP" dirty="0" smtClean="0"/>
              <a:t>  </a:t>
            </a:r>
            <a:r>
              <a:rPr lang="en-US" altLang="ja-JP" dirty="0" smtClean="0">
                <a:sym typeface="Wingdings" pitchFamily="2" charset="2"/>
              </a:rPr>
              <a:t></a:t>
            </a:r>
            <a:endParaRPr kumimoji="1" lang="ja-JP" alt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661185" y="6072206"/>
            <a:ext cx="23086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altLang="ja-JP" baseline="-25000" dirty="0" smtClean="0">
                <a:latin typeface="Symbol" pitchFamily="18" charset="2"/>
                <a:cs typeface="Times New Roman" pitchFamily="18" charset="0"/>
              </a:rPr>
              <a:t>||(^)</a:t>
            </a:r>
            <a:r>
              <a:rPr kumimoji="1" lang="en-US" altLang="ja-JP" i="1" dirty="0" smtClean="0">
                <a:latin typeface="Times New Roman" pitchFamily="18" charset="0"/>
                <a:cs typeface="Times New Roman" pitchFamily="18" charset="0"/>
              </a:rPr>
              <a:t> = p</a:t>
            </a:r>
            <a:r>
              <a:rPr lang="en-US" altLang="ja-JP" baseline="-25000" dirty="0" smtClean="0">
                <a:latin typeface="Symbol" pitchFamily="18" charset="2"/>
                <a:cs typeface="Times New Roman" pitchFamily="18" charset="0"/>
              </a:rPr>
              <a:t>||(^)</a:t>
            </a:r>
            <a:r>
              <a:rPr kumimoji="1" lang="en-US" altLang="ja-JP" i="1" dirty="0" smtClean="0">
                <a:latin typeface="Times New Roman" pitchFamily="18" charset="0"/>
                <a:cs typeface="Times New Roman" pitchFamily="18" charset="0"/>
              </a:rPr>
              <a:t> / m</a:t>
            </a:r>
            <a:r>
              <a:rPr kumimoji="1" lang="en-US" altLang="ja-JP" i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kumimoji="1" lang="en-US" altLang="ja-JP" i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kumimoji="1" lang="ja-JP" alt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|30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3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10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7|38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6|1|24.6|43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2.4"/>
</p:tagLst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23751</TotalTime>
  <Words>584</Words>
  <Application>Microsoft Office PowerPoint</Application>
  <PresentationFormat>画面に合わせる (4:3)</PresentationFormat>
  <Paragraphs>137</Paragraphs>
  <Slides>16</Slides>
  <Notes>0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8" baseType="lpstr">
      <vt:lpstr>Shimmer</vt:lpstr>
      <vt:lpstr>数式</vt:lpstr>
      <vt:lpstr>Relativistic Particle Acceleration in a Developing Turbulence  </vt:lpstr>
      <vt:lpstr>Outline </vt:lpstr>
      <vt:lpstr>Alfven turbulence &amp; particle acceleration</vt:lpstr>
      <vt:lpstr>Alfven turbulence &amp; particle acceleration</vt:lpstr>
      <vt:lpstr>Parametric decays of large amplitude Alfven waves</vt:lpstr>
      <vt:lpstr>1D PIC sim. on parametric inst. in a pair plasma</vt:lpstr>
      <vt:lpstr>1D PIC sim. on parametric inst. in a pair plasma</vt:lpstr>
      <vt:lpstr>Acceleration mechanism</vt:lpstr>
      <vt:lpstr>Motion of an electron</vt:lpstr>
      <vt:lpstr>Trajectory in u^  - j space</vt:lpstr>
      <vt:lpstr>Trajectory in u^  - j space</vt:lpstr>
      <vt:lpstr>Preferential acc. of high energy particles </vt:lpstr>
      <vt:lpstr>How essential in particle acc. is the relativistic effects ?</vt:lpstr>
      <vt:lpstr>Test particle simulation</vt:lpstr>
      <vt:lpstr>Test particle simulation</vt:lpstr>
      <vt:lpstr>Summary</vt:lpstr>
    </vt:vector>
  </TitlesOfParts>
  <Company>KU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Dissipation in high Mach number shocks: effects of microinstabilities</dc:title>
  <dc:creator>Shumat</dc:creator>
  <cp:lastModifiedBy>matsu</cp:lastModifiedBy>
  <cp:revision>1082</cp:revision>
  <dcterms:created xsi:type="dcterms:W3CDTF">2007-01-10T00:19:28Z</dcterms:created>
  <dcterms:modified xsi:type="dcterms:W3CDTF">2008-10-08T11:39:25Z</dcterms:modified>
</cp:coreProperties>
</file>