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2404050" cy="50406300"/>
  <p:notesSz cx="68453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C9CFF"/>
    <a:srgbClr val="FFE69F"/>
    <a:srgbClr val="CC9900"/>
    <a:srgbClr val="FF0000"/>
    <a:srgbClr val="66FF99"/>
    <a:srgbClr val="000000"/>
    <a:srgbClr val="D9D9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327" autoAdjust="0"/>
    <p:restoredTop sz="90929"/>
  </p:normalViewPr>
  <p:slideViewPr>
    <p:cSldViewPr>
      <p:cViewPr>
        <p:scale>
          <a:sx n="28" d="100"/>
          <a:sy n="28" d="100"/>
        </p:scale>
        <p:origin x="-510" y="2298"/>
      </p:cViewPr>
      <p:guideLst>
        <p:guide orient="horz" pos="15876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670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9434513"/>
            <a:ext cx="29670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390D67-C45C-4886-B0B0-706BA981F44C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430304" y="15659209"/>
            <a:ext cx="27543443" cy="108041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BA4BA-EDDE-4B7C-AA48-1046A0989F3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D3155-51EB-4119-9C00-D959005AD55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3087887" y="4480560"/>
            <a:ext cx="6885861" cy="4032504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430304" y="4480560"/>
            <a:ext cx="20513564" cy="4032504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4DDF7-465A-425C-AEE0-415F01CA21E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58462-036B-4382-8E53-8A47088F7CB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59320" y="32391299"/>
            <a:ext cx="27543443" cy="100112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59320" y="21364921"/>
            <a:ext cx="27543443" cy="1102637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28ABA-F54E-4C46-9431-C4AC3AFFDB1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430304" y="14561820"/>
            <a:ext cx="13699712" cy="302437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6274034" y="14561820"/>
            <a:ext cx="13699712" cy="302437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B6621-04E5-4C30-A015-BCBA5393968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20203" y="2018003"/>
            <a:ext cx="29163645" cy="84010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620202" y="11283662"/>
            <a:ext cx="14317790" cy="4701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620202" y="15984750"/>
            <a:ext cx="14317790" cy="29043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6461558" y="11283662"/>
            <a:ext cx="14322290" cy="4701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6461558" y="15984750"/>
            <a:ext cx="14322290" cy="29043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968DD-53B0-440F-9C15-5F472C2CBBD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43675-44C1-4F39-9327-52684438447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8BB89-9E56-4FCE-978D-CA403E878AC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20203" y="2007501"/>
            <a:ext cx="10660332" cy="85410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2669084" y="2007501"/>
            <a:ext cx="18114764" cy="430203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620203" y="10548569"/>
            <a:ext cx="10660332" cy="344793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DFFC0-68EF-4EE2-8DA8-6E08FE49D22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51794" y="35284410"/>
            <a:ext cx="19442430" cy="41655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6351794" y="4503313"/>
            <a:ext cx="19442430" cy="302437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351794" y="39449931"/>
            <a:ext cx="19442430" cy="59157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F171E-5C94-442B-B42C-54A970B9ED2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463" y="4479925"/>
            <a:ext cx="27543125" cy="840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0" tIns="228600" rIns="457200" bIns="2286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463" y="14562138"/>
            <a:ext cx="27543125" cy="3024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45926375"/>
            <a:ext cx="6750050" cy="335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>
            <a:lvl1pPr>
              <a:defRPr sz="70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45926375"/>
            <a:ext cx="10261600" cy="335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>
            <a:lvl1pPr algn="ctr">
              <a:defRPr sz="70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45926375"/>
            <a:ext cx="6750050" cy="335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>
            <a:lvl1pPr algn="r">
              <a:defRPr sz="7000" smtClean="0"/>
            </a:lvl1pPr>
          </a:lstStyle>
          <a:p>
            <a:pPr>
              <a:defRPr/>
            </a:pPr>
            <a:fld id="{E361F552-7AC5-425B-822A-6E3736D0247C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0" rtl="0" eaLnBrk="0" fontAlgn="base" hangingPunct="0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572000" rtl="0" eaLnBrk="0" fontAlgn="base" hangingPunct="0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defTabSz="4572000" rtl="0" eaLnBrk="0" fontAlgn="base" hangingPunct="0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defTabSz="4572000" rtl="0" eaLnBrk="0" fontAlgn="base" hangingPunct="0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defTabSz="4572000" rtl="0" eaLnBrk="0" fontAlgn="base" hangingPunct="0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defTabSz="4572000" rtl="0" fontAlgn="base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defTabSz="4572000" rtl="0" fontAlgn="base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defTabSz="4572000" rtl="0" fontAlgn="base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defTabSz="4572000" rtl="0" fontAlgn="base">
        <a:spcBef>
          <a:spcPct val="0"/>
        </a:spcBef>
        <a:spcAft>
          <a:spcPct val="0"/>
        </a:spcAft>
        <a:defRPr kumimoji="1" sz="22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1714500" indent="-1714500" algn="l" defTabSz="4572000" rtl="0" eaLnBrk="0" fontAlgn="base" hangingPunct="0">
        <a:spcBef>
          <a:spcPct val="20000"/>
        </a:spcBef>
        <a:spcAft>
          <a:spcPct val="0"/>
        </a:spcAft>
        <a:buChar char="•"/>
        <a:defRPr kumimoji="1" sz="16000">
          <a:solidFill>
            <a:schemeClr val="tx1"/>
          </a:solidFill>
          <a:latin typeface="+mn-lt"/>
          <a:ea typeface="+mn-ea"/>
          <a:cs typeface="+mn-cs"/>
        </a:defRPr>
      </a:lvl1pPr>
      <a:lvl2pPr marL="3714750" indent="-1428750" algn="l" defTabSz="4572000" rtl="0" eaLnBrk="0" fontAlgn="base" hangingPunct="0">
        <a:spcBef>
          <a:spcPct val="20000"/>
        </a:spcBef>
        <a:spcAft>
          <a:spcPct val="0"/>
        </a:spcAft>
        <a:buChar char="–"/>
        <a:defRPr kumimoji="1" sz="14000">
          <a:solidFill>
            <a:schemeClr val="tx1"/>
          </a:solidFill>
          <a:latin typeface="+mn-lt"/>
          <a:ea typeface="+mn-ea"/>
        </a:defRPr>
      </a:lvl2pPr>
      <a:lvl3pPr marL="5715000" indent="-1143000" algn="l" defTabSz="4572000" rtl="0" eaLnBrk="0" fontAlgn="base" hangingPunct="0">
        <a:spcBef>
          <a:spcPct val="20000"/>
        </a:spcBef>
        <a:spcAft>
          <a:spcPct val="0"/>
        </a:spcAft>
        <a:buChar char="•"/>
        <a:defRPr kumimoji="1" sz="12000">
          <a:solidFill>
            <a:schemeClr val="tx1"/>
          </a:solidFill>
          <a:latin typeface="+mn-lt"/>
          <a:ea typeface="+mn-ea"/>
        </a:defRPr>
      </a:lvl3pPr>
      <a:lvl4pPr marL="8001000" indent="-1143000" algn="l" defTabSz="4572000" rtl="0" eaLnBrk="0" fontAlgn="base" hangingPunct="0">
        <a:spcBef>
          <a:spcPct val="20000"/>
        </a:spcBef>
        <a:spcAft>
          <a:spcPct val="0"/>
        </a:spcAft>
        <a:buChar char="–"/>
        <a:defRPr kumimoji="1" sz="10000">
          <a:solidFill>
            <a:schemeClr val="tx1"/>
          </a:solidFill>
          <a:latin typeface="+mn-lt"/>
          <a:ea typeface="+mn-ea"/>
        </a:defRPr>
      </a:lvl4pPr>
      <a:lvl5pPr marL="10287000" indent="-1143000" algn="l" defTabSz="4572000" rtl="0" eaLnBrk="0" fontAlgn="base" hangingPunct="0">
        <a:spcBef>
          <a:spcPct val="20000"/>
        </a:spcBef>
        <a:spcAft>
          <a:spcPct val="0"/>
        </a:spcAft>
        <a:buChar char="»"/>
        <a:defRPr kumimoji="1" sz="10000">
          <a:solidFill>
            <a:schemeClr val="tx1"/>
          </a:solidFill>
          <a:latin typeface="+mn-lt"/>
          <a:ea typeface="+mn-ea"/>
        </a:defRPr>
      </a:lvl5pPr>
      <a:lvl6pPr marL="10744200" indent="-1143000" algn="l" defTabSz="4572000" rtl="0" fontAlgn="base">
        <a:spcBef>
          <a:spcPct val="20000"/>
        </a:spcBef>
        <a:spcAft>
          <a:spcPct val="0"/>
        </a:spcAft>
        <a:buChar char="»"/>
        <a:defRPr kumimoji="1" sz="10000">
          <a:solidFill>
            <a:schemeClr val="tx1"/>
          </a:solidFill>
          <a:latin typeface="+mn-lt"/>
          <a:ea typeface="+mn-ea"/>
        </a:defRPr>
      </a:lvl6pPr>
      <a:lvl7pPr marL="11201400" indent="-1143000" algn="l" defTabSz="4572000" rtl="0" fontAlgn="base">
        <a:spcBef>
          <a:spcPct val="20000"/>
        </a:spcBef>
        <a:spcAft>
          <a:spcPct val="0"/>
        </a:spcAft>
        <a:buChar char="»"/>
        <a:defRPr kumimoji="1" sz="10000">
          <a:solidFill>
            <a:schemeClr val="tx1"/>
          </a:solidFill>
          <a:latin typeface="+mn-lt"/>
          <a:ea typeface="+mn-ea"/>
        </a:defRPr>
      </a:lvl7pPr>
      <a:lvl8pPr marL="11658600" indent="-1143000" algn="l" defTabSz="4572000" rtl="0" fontAlgn="base">
        <a:spcBef>
          <a:spcPct val="20000"/>
        </a:spcBef>
        <a:spcAft>
          <a:spcPct val="0"/>
        </a:spcAft>
        <a:buChar char="»"/>
        <a:defRPr kumimoji="1" sz="10000">
          <a:solidFill>
            <a:schemeClr val="tx1"/>
          </a:solidFill>
          <a:latin typeface="+mn-lt"/>
          <a:ea typeface="+mn-ea"/>
        </a:defRPr>
      </a:lvl8pPr>
      <a:lvl9pPr marL="12115800" indent="-1143000" algn="l" defTabSz="4572000" rtl="0" fontAlgn="base">
        <a:spcBef>
          <a:spcPct val="20000"/>
        </a:spcBef>
        <a:spcAft>
          <a:spcPct val="0"/>
        </a:spcAft>
        <a:buChar char="»"/>
        <a:defRPr kumimoji="1" sz="10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1.bin"/><Relationship Id="rId15" Type="http://schemas.openxmlformats.org/officeDocument/2006/relationships/image" Target="../media/image13.png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7.png"/><Relationship Id="rId4" Type="http://schemas.openxmlformats.org/officeDocument/2006/relationships/image" Target="../media/image10.png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66"/>
            </a:gs>
            <a:gs pos="100000">
              <a:srgbClr val="3366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角丸四角形 132"/>
          <p:cNvSpPr/>
          <p:nvPr/>
        </p:nvSpPr>
        <p:spPr>
          <a:xfrm>
            <a:off x="19173846" y="39633626"/>
            <a:ext cx="12501650" cy="10001320"/>
          </a:xfrm>
          <a:prstGeom prst="roundRect">
            <a:avLst>
              <a:gd name="adj" fmla="val 8466"/>
            </a:avLst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角丸四角形 118"/>
          <p:cNvSpPr/>
          <p:nvPr/>
        </p:nvSpPr>
        <p:spPr>
          <a:xfrm>
            <a:off x="742842" y="29060802"/>
            <a:ext cx="30932654" cy="13358906"/>
          </a:xfrm>
          <a:prstGeom prst="roundRect">
            <a:avLst>
              <a:gd name="adj" fmla="val 6452"/>
            </a:avLst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/>
          <p:cNvSpPr/>
          <p:nvPr/>
        </p:nvSpPr>
        <p:spPr>
          <a:xfrm>
            <a:off x="12355708" y="6772146"/>
            <a:ext cx="19216822" cy="121443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914293" y="7129336"/>
            <a:ext cx="10725052" cy="11531685"/>
          </a:xfrm>
          <a:prstGeom prst="roundRect">
            <a:avLst>
              <a:gd name="adj" fmla="val 7687"/>
            </a:avLst>
          </a:prstGeom>
          <a:gradFill rotWithShape="0">
            <a:gsLst>
              <a:gs pos="0">
                <a:schemeClr val="tx1"/>
              </a:gs>
              <a:gs pos="50000">
                <a:schemeClr val="accent2"/>
              </a:gs>
              <a:gs pos="100000">
                <a:schemeClr val="tx1"/>
              </a:gs>
            </a:gsLst>
            <a:lin ang="2700000" scaled="1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037" name="Text Box 5"/>
          <p:cNvSpPr txBox="1">
            <a:spLocks noChangeArrowheads="1"/>
          </p:cNvSpPr>
          <p:nvPr/>
        </p:nvSpPr>
        <p:spPr bwMode="auto">
          <a:xfrm>
            <a:off x="4469493" y="1249363"/>
            <a:ext cx="2364597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8000" b="1" dirty="0" err="1" smtClean="0">
                <a:latin typeface="Century" pitchFamily="18" charset="0"/>
              </a:rPr>
              <a:t>Quasilinear</a:t>
            </a:r>
            <a:r>
              <a:rPr lang="en-US" sz="8000" b="1" dirty="0" smtClean="0">
                <a:latin typeface="Century" pitchFamily="18" charset="0"/>
              </a:rPr>
              <a:t> Analysis on Electron Heating</a:t>
            </a:r>
          </a:p>
          <a:p>
            <a:pPr algn="ctr"/>
            <a:r>
              <a:rPr lang="en-US" sz="8000" b="1" dirty="0" smtClean="0">
                <a:latin typeface="Century" pitchFamily="18" charset="0"/>
              </a:rPr>
              <a:t>in a Foot of a High Mach Number Shock</a:t>
            </a:r>
            <a:endParaRPr lang="en-US" altLang="ja-JP" sz="8000" b="1" dirty="0">
              <a:latin typeface="Century" pitchFamily="18" charset="0"/>
              <a:ea typeface="ＭＳ 明朝" pitchFamily="17" charset="-128"/>
            </a:endParaRPr>
          </a:p>
        </p:txBody>
      </p:sp>
      <p:sp>
        <p:nvSpPr>
          <p:cNvPr id="1038" name="Text Box 6"/>
          <p:cNvSpPr txBox="1">
            <a:spLocks noChangeArrowheads="1"/>
          </p:cNvSpPr>
          <p:nvPr/>
        </p:nvSpPr>
        <p:spPr bwMode="auto">
          <a:xfrm>
            <a:off x="3135404" y="4118774"/>
            <a:ext cx="2621121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6000" dirty="0"/>
              <a:t>Shuichi </a:t>
            </a:r>
            <a:r>
              <a:rPr lang="en-US" altLang="ja-JP" sz="6000" dirty="0" smtClean="0"/>
              <a:t>M</a:t>
            </a:r>
            <a:r>
              <a:rPr lang="en-US" altLang="ja-JP" sz="4800" dirty="0" smtClean="0"/>
              <a:t>ATSUKIYO</a:t>
            </a:r>
            <a:endParaRPr lang="en-US" altLang="ja-JP" sz="4800" dirty="0"/>
          </a:p>
          <a:p>
            <a:pPr algn="ctr"/>
            <a:r>
              <a:rPr lang="en-US" altLang="ja-JP" sz="6000" dirty="0"/>
              <a:t>ESST Kyushu </a:t>
            </a:r>
            <a:r>
              <a:rPr lang="en-US" altLang="ja-JP" sz="6000" dirty="0" smtClean="0"/>
              <a:t>University (</a:t>
            </a:r>
            <a:r>
              <a:rPr lang="en-US" altLang="ja-JP" sz="4800" dirty="0" smtClean="0"/>
              <a:t>E-mail</a:t>
            </a:r>
            <a:r>
              <a:rPr lang="en-US" altLang="ja-JP" sz="4800" dirty="0"/>
              <a:t>: </a:t>
            </a:r>
            <a:r>
              <a:rPr lang="en-US" altLang="ja-JP" sz="4800" dirty="0" smtClean="0"/>
              <a:t>matsukiy@esst.kyushu-u.ac.jp)</a:t>
            </a:r>
            <a:endParaRPr lang="en-US" altLang="ja-JP" sz="4800" dirty="0"/>
          </a:p>
        </p:txBody>
      </p:sp>
      <p:sp>
        <p:nvSpPr>
          <p:cNvPr id="1039" name="Text Box 7"/>
          <p:cNvSpPr txBox="1">
            <a:spLocks noChangeArrowheads="1"/>
          </p:cNvSpPr>
          <p:nvPr/>
        </p:nvSpPr>
        <p:spPr bwMode="auto">
          <a:xfrm>
            <a:off x="1352272" y="7345856"/>
            <a:ext cx="9858444" cy="1117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ja-JP" sz="4000" b="1" dirty="0">
                <a:solidFill>
                  <a:schemeClr val="bg1"/>
                </a:solidFill>
              </a:rPr>
              <a:t>Abstract</a:t>
            </a:r>
          </a:p>
          <a:p>
            <a:pPr algn="just"/>
            <a:r>
              <a:rPr lang="en-US" sz="4000" dirty="0" smtClean="0">
                <a:solidFill>
                  <a:schemeClr val="bg1"/>
                </a:solidFill>
              </a:rPr>
              <a:t>In a transition region of a high Mach number quasi-perpendicular shock the presence of </a:t>
            </a:r>
            <a:r>
              <a:rPr lang="en-US" sz="4000" dirty="0" smtClean="0">
                <a:solidFill>
                  <a:schemeClr val="bg1"/>
                </a:solidFill>
              </a:rPr>
              <a:t>ref-</a:t>
            </a:r>
            <a:r>
              <a:rPr lang="en-US" sz="4000" dirty="0" err="1" smtClean="0">
                <a:solidFill>
                  <a:schemeClr val="bg1"/>
                </a:solidFill>
              </a:rPr>
              <a:t>lected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ions leads to a variety of </a:t>
            </a:r>
            <a:r>
              <a:rPr lang="en-US" sz="4000" dirty="0" smtClean="0">
                <a:solidFill>
                  <a:schemeClr val="bg1"/>
                </a:solidFill>
              </a:rPr>
              <a:t>micro-instabilities</a:t>
            </a:r>
            <a:r>
              <a:rPr lang="en-US" sz="4000" dirty="0" smtClean="0">
                <a:solidFill>
                  <a:schemeClr val="bg1"/>
                </a:solidFill>
              </a:rPr>
              <a:t>. Heating </a:t>
            </a:r>
            <a:r>
              <a:rPr lang="en-US" sz="4000" dirty="0" smtClean="0">
                <a:solidFill>
                  <a:schemeClr val="bg1"/>
                </a:solidFill>
              </a:rPr>
              <a:t>processes </a:t>
            </a:r>
            <a:r>
              <a:rPr lang="en-US" sz="4000" dirty="0" smtClean="0">
                <a:solidFill>
                  <a:schemeClr val="bg1"/>
                </a:solidFill>
              </a:rPr>
              <a:t>of electrons have not been paid much </a:t>
            </a:r>
            <a:r>
              <a:rPr lang="en-US" sz="4000" dirty="0" smtClean="0">
                <a:solidFill>
                  <a:schemeClr val="bg1"/>
                </a:solidFill>
              </a:rPr>
              <a:t>attention </a:t>
            </a:r>
            <a:r>
              <a:rPr lang="en-US" sz="4000" dirty="0" smtClean="0">
                <a:solidFill>
                  <a:schemeClr val="bg1"/>
                </a:solidFill>
              </a:rPr>
              <a:t>in contrast to some acceleration processes producing </a:t>
            </a:r>
            <a:r>
              <a:rPr lang="en-US" sz="4000" dirty="0" smtClean="0">
                <a:solidFill>
                  <a:schemeClr val="bg1"/>
                </a:solidFill>
              </a:rPr>
              <a:t>non-thermal </a:t>
            </a:r>
            <a:r>
              <a:rPr lang="en-US" sz="4000" dirty="0" smtClean="0">
                <a:solidFill>
                  <a:schemeClr val="bg1"/>
                </a:solidFill>
              </a:rPr>
              <a:t>populations. In this study </a:t>
            </a:r>
            <a:r>
              <a:rPr lang="en-US" sz="4000" dirty="0" err="1" smtClean="0">
                <a:solidFill>
                  <a:schemeClr val="bg1"/>
                </a:solidFill>
              </a:rPr>
              <a:t>quasilinear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heating of electrons through </a:t>
            </a:r>
            <a:r>
              <a:rPr lang="en-US" sz="4000" dirty="0" err="1" smtClean="0">
                <a:solidFill>
                  <a:schemeClr val="bg1"/>
                </a:solidFill>
              </a:rPr>
              <a:t>microinstabilities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in a shock transition region is </a:t>
            </a:r>
            <a:r>
              <a:rPr lang="en-US" sz="4000" dirty="0" smtClean="0">
                <a:solidFill>
                  <a:schemeClr val="bg1"/>
                </a:solidFill>
              </a:rPr>
              <a:t>investigated</a:t>
            </a:r>
            <a:r>
              <a:rPr lang="en-US" sz="4000" dirty="0" smtClean="0">
                <a:solidFill>
                  <a:schemeClr val="bg1"/>
                </a:solidFill>
              </a:rPr>
              <a:t>. An evolution equation of kinetic energy obtained by taking the second order moment of the </a:t>
            </a:r>
            <a:r>
              <a:rPr lang="en-US" sz="4000" dirty="0" err="1" smtClean="0">
                <a:solidFill>
                  <a:schemeClr val="bg1"/>
                </a:solidFill>
              </a:rPr>
              <a:t>Vlasov</a:t>
            </a:r>
            <a:r>
              <a:rPr lang="en-US" sz="4000" dirty="0" smtClean="0">
                <a:solidFill>
                  <a:schemeClr val="bg1"/>
                </a:solidFill>
              </a:rPr>
              <a:t> equation under the </a:t>
            </a:r>
            <a:r>
              <a:rPr lang="en-US" sz="4000" dirty="0" err="1" smtClean="0">
                <a:solidFill>
                  <a:schemeClr val="bg1"/>
                </a:solidFill>
              </a:rPr>
              <a:t>quasilinear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assum-ption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is numerically solved to discuss a </a:t>
            </a:r>
            <a:r>
              <a:rPr lang="en-US" sz="4000" dirty="0" err="1" smtClean="0">
                <a:solidFill>
                  <a:schemeClr val="bg1"/>
                </a:solidFill>
              </a:rPr>
              <a:t>satu</a:t>
            </a:r>
            <a:r>
              <a:rPr lang="en-US" sz="4000" dirty="0" smtClean="0">
                <a:solidFill>
                  <a:schemeClr val="bg1"/>
                </a:solidFill>
              </a:rPr>
              <a:t>-ration </a:t>
            </a:r>
            <a:r>
              <a:rPr lang="en-US" sz="4000" dirty="0" smtClean="0">
                <a:solidFill>
                  <a:schemeClr val="bg1"/>
                </a:solidFill>
              </a:rPr>
              <a:t>level of electron temperature. </a:t>
            </a:r>
            <a:r>
              <a:rPr lang="en-US" sz="4000" dirty="0" err="1" smtClean="0">
                <a:solidFill>
                  <a:schemeClr val="bg1"/>
                </a:solidFill>
              </a:rPr>
              <a:t>Depen-dencies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of electron heating rate on types of instabilities and upstream plasma parameters are reported.</a:t>
            </a:r>
            <a:endParaRPr lang="en-US" altLang="ja-JP" sz="4000" dirty="0">
              <a:solidFill>
                <a:schemeClr val="bg1"/>
              </a:solidFill>
              <a:ea typeface="ＭＳ 明朝" pitchFamily="17" charset="-128"/>
            </a:endParaRPr>
          </a:p>
        </p:txBody>
      </p:sp>
      <p:sp>
        <p:nvSpPr>
          <p:cNvPr id="1040" name="Text Box 8"/>
          <p:cNvSpPr txBox="1">
            <a:spLocks noChangeArrowheads="1"/>
          </p:cNvSpPr>
          <p:nvPr/>
        </p:nvSpPr>
        <p:spPr bwMode="auto">
          <a:xfrm>
            <a:off x="12701717" y="6859961"/>
            <a:ext cx="67900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4400" b="1" dirty="0" smtClean="0"/>
              <a:t>Background &amp; Motivations</a:t>
            </a:r>
            <a:endParaRPr lang="en-US" altLang="ja-JP" sz="4400" b="1" dirty="0"/>
          </a:p>
        </p:txBody>
      </p:sp>
      <p:pic>
        <p:nvPicPr>
          <p:cNvPr id="1041" name="Picture 9" descr="画像&quot;file:///C:/Matsukiyo/Meetings/SGEPSS04Fall/esstlogo.png&quot; は、エラーを含んでいるため表示できません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55113" y="1776260"/>
            <a:ext cx="1951037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2" name="Line 11"/>
          <p:cNvSpPr>
            <a:spLocks noChangeShapeType="1"/>
          </p:cNvSpPr>
          <p:nvPr/>
        </p:nvSpPr>
        <p:spPr bwMode="auto">
          <a:xfrm>
            <a:off x="3755113" y="1176338"/>
            <a:ext cx="25020000" cy="0"/>
          </a:xfrm>
          <a:prstGeom prst="line">
            <a:avLst/>
          </a:prstGeom>
          <a:noFill/>
          <a:ln w="1270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3" name="Line 12"/>
          <p:cNvSpPr>
            <a:spLocks noChangeShapeType="1"/>
          </p:cNvSpPr>
          <p:nvPr/>
        </p:nvSpPr>
        <p:spPr bwMode="auto">
          <a:xfrm>
            <a:off x="3755113" y="3986064"/>
            <a:ext cx="25020000" cy="0"/>
          </a:xfrm>
          <a:prstGeom prst="line">
            <a:avLst/>
          </a:prstGeom>
          <a:noFill/>
          <a:ln w="1270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4" name="Text Box 39"/>
          <p:cNvSpPr txBox="1">
            <a:spLocks noChangeArrowheads="1"/>
          </p:cNvSpPr>
          <p:nvPr/>
        </p:nvSpPr>
        <p:spPr bwMode="auto">
          <a:xfrm>
            <a:off x="27913540" y="168275"/>
            <a:ext cx="43460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 sz="4000" dirty="0" smtClean="0"/>
              <a:t>Krakow2008/10/5-9</a:t>
            </a:r>
            <a:endParaRPr lang="en-US" altLang="ja-JP" sz="4000" dirty="0"/>
          </a:p>
        </p:txBody>
      </p:sp>
      <p:grpSp>
        <p:nvGrpSpPr>
          <p:cNvPr id="1045" name="グループ化 208"/>
          <p:cNvGrpSpPr>
            <a:grpSpLocks noChangeAspect="1"/>
          </p:cNvGrpSpPr>
          <p:nvPr/>
        </p:nvGrpSpPr>
        <p:grpSpPr bwMode="auto">
          <a:xfrm>
            <a:off x="22825407" y="7629430"/>
            <a:ext cx="4490720" cy="3616004"/>
            <a:chOff x="21837082" y="8234194"/>
            <a:chExt cx="5614105" cy="4519523"/>
          </a:xfrm>
        </p:grpSpPr>
        <p:sp>
          <p:nvSpPr>
            <p:cNvPr id="1113" name="Text Box 14"/>
            <p:cNvSpPr txBox="1">
              <a:spLocks noChangeArrowheads="1"/>
            </p:cNvSpPr>
            <p:nvPr/>
          </p:nvSpPr>
          <p:spPr bwMode="auto">
            <a:xfrm>
              <a:off x="24873651" y="8234194"/>
              <a:ext cx="2054099" cy="884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4000" dirty="0"/>
                <a:t>shock</a:t>
              </a:r>
            </a:p>
          </p:txBody>
        </p:sp>
        <p:sp>
          <p:nvSpPr>
            <p:cNvPr id="1114" name="Text Box 15"/>
            <p:cNvSpPr txBox="1">
              <a:spLocks noChangeArrowheads="1"/>
            </p:cNvSpPr>
            <p:nvPr/>
          </p:nvSpPr>
          <p:spPr bwMode="auto">
            <a:xfrm>
              <a:off x="23087478" y="8743528"/>
              <a:ext cx="797518" cy="884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4000" i="1" dirty="0" err="1">
                  <a:cs typeface="Times New Roman" pitchFamily="18" charset="0"/>
                </a:rPr>
                <a:t>u</a:t>
              </a:r>
              <a:r>
                <a:rPr lang="en-US" altLang="ja-JP" sz="4000" i="1" baseline="-25000" dirty="0" err="1">
                  <a:cs typeface="Times New Roman" pitchFamily="18" charset="0"/>
                </a:rPr>
                <a:t>i</a:t>
              </a:r>
              <a:endParaRPr lang="en-US" altLang="ja-JP" sz="4000" i="1" baseline="-25000" dirty="0">
                <a:cs typeface="Times New Roman" pitchFamily="18" charset="0"/>
              </a:endParaRPr>
            </a:p>
          </p:txBody>
        </p:sp>
        <p:sp>
          <p:nvSpPr>
            <p:cNvPr id="1115" name="Text Box 16"/>
            <p:cNvSpPr txBox="1">
              <a:spLocks noChangeArrowheads="1"/>
            </p:cNvSpPr>
            <p:nvPr/>
          </p:nvSpPr>
          <p:spPr bwMode="auto">
            <a:xfrm>
              <a:off x="23534021" y="11850168"/>
              <a:ext cx="893510" cy="884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4000" i="1" dirty="0" err="1">
                  <a:cs typeface="Times New Roman" pitchFamily="18" charset="0"/>
                </a:rPr>
                <a:t>u</a:t>
              </a:r>
              <a:r>
                <a:rPr lang="en-US" altLang="ja-JP" sz="4000" i="1" baseline="-25000" dirty="0" err="1">
                  <a:cs typeface="Times New Roman" pitchFamily="18" charset="0"/>
                </a:rPr>
                <a:t>r</a:t>
              </a:r>
              <a:endParaRPr lang="en-US" altLang="ja-JP" sz="4000" i="1" baseline="-25000" dirty="0">
                <a:cs typeface="Times New Roman" pitchFamily="18" charset="0"/>
              </a:endParaRPr>
            </a:p>
          </p:txBody>
        </p:sp>
        <p:sp>
          <p:nvSpPr>
            <p:cNvPr id="1116" name="Arc 17"/>
            <p:cNvSpPr>
              <a:spLocks/>
            </p:cNvSpPr>
            <p:nvPr/>
          </p:nvSpPr>
          <p:spPr bwMode="auto">
            <a:xfrm>
              <a:off x="23814331" y="9331603"/>
              <a:ext cx="327041" cy="656333"/>
            </a:xfrm>
            <a:custGeom>
              <a:avLst/>
              <a:gdLst>
                <a:gd name="T0" fmla="*/ 211820 w 21600"/>
                <a:gd name="T1" fmla="*/ 0 h 24090"/>
                <a:gd name="T2" fmla="*/ 4918182 w 21600"/>
                <a:gd name="T3" fmla="*/ 17881819 h 24090"/>
                <a:gd name="T4" fmla="*/ 0 w 21600"/>
                <a:gd name="T5" fmla="*/ 16018668 h 2409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4090"/>
                <a:gd name="T11" fmla="*/ 21600 w 21600"/>
                <a:gd name="T12" fmla="*/ 24090 h 240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4090" fill="none" extrusionOk="0">
                  <a:moveTo>
                    <a:pt x="924" y="-1"/>
                  </a:moveTo>
                  <a:cubicBezTo>
                    <a:pt x="12483" y="494"/>
                    <a:pt x="21600" y="10010"/>
                    <a:pt x="21600" y="21580"/>
                  </a:cubicBezTo>
                  <a:cubicBezTo>
                    <a:pt x="21600" y="22418"/>
                    <a:pt x="21551" y="23256"/>
                    <a:pt x="21453" y="24089"/>
                  </a:cubicBezTo>
                </a:path>
                <a:path w="21600" h="24090" stroke="0" extrusionOk="0">
                  <a:moveTo>
                    <a:pt x="924" y="-1"/>
                  </a:moveTo>
                  <a:cubicBezTo>
                    <a:pt x="12483" y="494"/>
                    <a:pt x="21600" y="10010"/>
                    <a:pt x="21600" y="21580"/>
                  </a:cubicBezTo>
                  <a:cubicBezTo>
                    <a:pt x="21600" y="22418"/>
                    <a:pt x="21551" y="23256"/>
                    <a:pt x="21453" y="24089"/>
                  </a:cubicBezTo>
                  <a:lnTo>
                    <a:pt x="0" y="2158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17" name="Text Box 18"/>
            <p:cNvSpPr txBox="1">
              <a:spLocks noChangeArrowheads="1"/>
            </p:cNvSpPr>
            <p:nvPr/>
          </p:nvSpPr>
          <p:spPr bwMode="auto">
            <a:xfrm>
              <a:off x="21867086" y="10003687"/>
              <a:ext cx="863156" cy="88476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4000" i="1" dirty="0" err="1">
                  <a:solidFill>
                    <a:srgbClr val="66FF99"/>
                  </a:solidFill>
                  <a:cs typeface="Times New Roman" pitchFamily="18" charset="0"/>
                </a:rPr>
                <a:t>u</a:t>
              </a:r>
              <a:r>
                <a:rPr lang="en-US" altLang="ja-JP" sz="4000" i="1" baseline="-25000" dirty="0" err="1">
                  <a:solidFill>
                    <a:srgbClr val="66FF99"/>
                  </a:solidFill>
                  <a:cs typeface="Times New Roman" pitchFamily="18" charset="0"/>
                </a:rPr>
                <a:t>e</a:t>
              </a:r>
              <a:endParaRPr lang="en-US" altLang="ja-JP" sz="4000" i="1" baseline="-25000" dirty="0">
                <a:solidFill>
                  <a:srgbClr val="66FF99"/>
                </a:solidFill>
                <a:cs typeface="Times New Roman" pitchFamily="18" charset="0"/>
              </a:endParaRPr>
            </a:p>
          </p:txBody>
        </p:sp>
        <p:sp>
          <p:nvSpPr>
            <p:cNvPr id="1118" name="Arc 19"/>
            <p:cNvSpPr>
              <a:spLocks/>
            </p:cNvSpPr>
            <p:nvPr/>
          </p:nvSpPr>
          <p:spPr bwMode="auto">
            <a:xfrm>
              <a:off x="21841584" y="10082446"/>
              <a:ext cx="4040004" cy="264282"/>
            </a:xfrm>
            <a:custGeom>
              <a:avLst/>
              <a:gdLst>
                <a:gd name="T0" fmla="*/ 0 w 21600"/>
                <a:gd name="T1" fmla="*/ 0 h 21600"/>
                <a:gd name="T2" fmla="*/ 755631040 w 21600"/>
                <a:gd name="T3" fmla="*/ 3233564 h 21600"/>
                <a:gd name="T4" fmla="*/ 0 w 21600"/>
                <a:gd name="T5" fmla="*/ 32335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119" name="Group 20"/>
            <p:cNvGrpSpPr>
              <a:grpSpLocks/>
            </p:cNvGrpSpPr>
            <p:nvPr/>
          </p:nvGrpSpPr>
          <p:grpSpPr bwMode="auto">
            <a:xfrm>
              <a:off x="23401778" y="9632639"/>
              <a:ext cx="3180398" cy="2660333"/>
              <a:chOff x="2434" y="1085"/>
              <a:chExt cx="1240" cy="704"/>
            </a:xfrm>
          </p:grpSpPr>
          <p:sp>
            <p:nvSpPr>
              <p:cNvPr id="1127" name="Freeform 21"/>
              <p:cNvSpPr>
                <a:spLocks/>
              </p:cNvSpPr>
              <p:nvPr/>
            </p:nvSpPr>
            <p:spPr bwMode="auto">
              <a:xfrm>
                <a:off x="2580" y="1666"/>
                <a:ext cx="830" cy="123"/>
              </a:xfrm>
              <a:custGeom>
                <a:avLst/>
                <a:gdLst>
                  <a:gd name="T0" fmla="*/ 830 w 912"/>
                  <a:gd name="T1" fmla="*/ 123 h 144"/>
                  <a:gd name="T2" fmla="*/ 349 w 912"/>
                  <a:gd name="T3" fmla="*/ 82 h 144"/>
                  <a:gd name="T4" fmla="*/ 0 w 912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912"/>
                  <a:gd name="T10" fmla="*/ 0 h 144"/>
                  <a:gd name="T11" fmla="*/ 912 w 91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2" h="144">
                    <a:moveTo>
                      <a:pt x="912" y="144"/>
                    </a:moveTo>
                    <a:cubicBezTo>
                      <a:pt x="724" y="132"/>
                      <a:pt x="536" y="120"/>
                      <a:pt x="384" y="96"/>
                    </a:cubicBezTo>
                    <a:cubicBezTo>
                      <a:pt x="232" y="72"/>
                      <a:pt x="64" y="16"/>
                      <a:pt x="0" y="0"/>
                    </a:cubicBezTo>
                  </a:path>
                </a:pathLst>
              </a:custGeom>
              <a:noFill/>
              <a:ln w="1270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8" name="Freeform 22"/>
              <p:cNvSpPr>
                <a:spLocks/>
              </p:cNvSpPr>
              <p:nvPr/>
            </p:nvSpPr>
            <p:spPr bwMode="auto">
              <a:xfrm>
                <a:off x="2434" y="1085"/>
                <a:ext cx="1240" cy="581"/>
              </a:xfrm>
              <a:custGeom>
                <a:avLst/>
                <a:gdLst>
                  <a:gd name="T0" fmla="*/ 146 w 1360"/>
                  <a:gd name="T1" fmla="*/ 581 h 680"/>
                  <a:gd name="T2" fmla="*/ 15 w 1360"/>
                  <a:gd name="T3" fmla="*/ 458 h 680"/>
                  <a:gd name="T4" fmla="*/ 58 w 1360"/>
                  <a:gd name="T5" fmla="*/ 294 h 680"/>
                  <a:gd name="T6" fmla="*/ 321 w 1360"/>
                  <a:gd name="T7" fmla="*/ 130 h 680"/>
                  <a:gd name="T8" fmla="*/ 627 w 1360"/>
                  <a:gd name="T9" fmla="*/ 48 h 680"/>
                  <a:gd name="T10" fmla="*/ 934 w 1360"/>
                  <a:gd name="T11" fmla="*/ 7 h 680"/>
                  <a:gd name="T12" fmla="*/ 1240 w 1360"/>
                  <a:gd name="T13" fmla="*/ 7 h 68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0"/>
                  <a:gd name="T22" fmla="*/ 0 h 680"/>
                  <a:gd name="T23" fmla="*/ 1360 w 1360"/>
                  <a:gd name="T24" fmla="*/ 680 h 68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0" h="680">
                    <a:moveTo>
                      <a:pt x="160" y="680"/>
                    </a:moveTo>
                    <a:cubicBezTo>
                      <a:pt x="96" y="636"/>
                      <a:pt x="32" y="592"/>
                      <a:pt x="16" y="536"/>
                    </a:cubicBezTo>
                    <a:cubicBezTo>
                      <a:pt x="0" y="480"/>
                      <a:pt x="8" y="408"/>
                      <a:pt x="64" y="344"/>
                    </a:cubicBezTo>
                    <a:cubicBezTo>
                      <a:pt x="120" y="280"/>
                      <a:pt x="248" y="200"/>
                      <a:pt x="352" y="152"/>
                    </a:cubicBezTo>
                    <a:cubicBezTo>
                      <a:pt x="456" y="104"/>
                      <a:pt x="576" y="80"/>
                      <a:pt x="688" y="56"/>
                    </a:cubicBezTo>
                    <a:cubicBezTo>
                      <a:pt x="800" y="32"/>
                      <a:pt x="912" y="16"/>
                      <a:pt x="1024" y="8"/>
                    </a:cubicBezTo>
                    <a:cubicBezTo>
                      <a:pt x="1136" y="0"/>
                      <a:pt x="1304" y="8"/>
                      <a:pt x="1360" y="8"/>
                    </a:cubicBezTo>
                  </a:path>
                </a:pathLst>
              </a:custGeom>
              <a:noFill/>
              <a:ln w="12700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120" name="Line 23"/>
            <p:cNvSpPr>
              <a:spLocks noChangeShapeType="1"/>
            </p:cNvSpPr>
            <p:nvPr/>
          </p:nvSpPr>
          <p:spPr bwMode="auto">
            <a:xfrm>
              <a:off x="25905591" y="9077820"/>
              <a:ext cx="0" cy="352844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1" name="Line 24"/>
            <p:cNvSpPr>
              <a:spLocks noChangeShapeType="1"/>
            </p:cNvSpPr>
            <p:nvPr/>
          </p:nvSpPr>
          <p:spPr bwMode="auto">
            <a:xfrm>
              <a:off x="25917593" y="10915550"/>
              <a:ext cx="643581" cy="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2" name="Line 25"/>
            <p:cNvSpPr>
              <a:spLocks noChangeShapeType="1"/>
            </p:cNvSpPr>
            <p:nvPr/>
          </p:nvSpPr>
          <p:spPr bwMode="auto">
            <a:xfrm>
              <a:off x="21862586" y="11221838"/>
              <a:ext cx="48711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3" name="Freeform 26"/>
            <p:cNvSpPr>
              <a:spLocks/>
            </p:cNvSpPr>
            <p:nvPr/>
          </p:nvSpPr>
          <p:spPr bwMode="auto">
            <a:xfrm>
              <a:off x="21837082" y="10087697"/>
              <a:ext cx="4062508" cy="612577"/>
            </a:xfrm>
            <a:custGeom>
              <a:avLst/>
              <a:gdLst>
                <a:gd name="T0" fmla="*/ 0 w 2544"/>
                <a:gd name="T1" fmla="*/ 0 h 672"/>
                <a:gd name="T2" fmla="*/ 1303068 w 2544"/>
                <a:gd name="T3" fmla="*/ 87511 h 672"/>
                <a:gd name="T4" fmla="*/ 2606137 w 2544"/>
                <a:gd name="T5" fmla="*/ 481311 h 672"/>
                <a:gd name="T6" fmla="*/ 4062508 w 2544"/>
                <a:gd name="T7" fmla="*/ 612577 h 6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4"/>
                <a:gd name="T13" fmla="*/ 0 h 672"/>
                <a:gd name="T14" fmla="*/ 2544 w 2544"/>
                <a:gd name="T15" fmla="*/ 672 h 6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4" h="672">
                  <a:moveTo>
                    <a:pt x="0" y="0"/>
                  </a:moveTo>
                  <a:cubicBezTo>
                    <a:pt x="272" y="4"/>
                    <a:pt x="544" y="8"/>
                    <a:pt x="816" y="96"/>
                  </a:cubicBezTo>
                  <a:cubicBezTo>
                    <a:pt x="1088" y="184"/>
                    <a:pt x="1344" y="432"/>
                    <a:pt x="1632" y="528"/>
                  </a:cubicBezTo>
                  <a:cubicBezTo>
                    <a:pt x="1920" y="624"/>
                    <a:pt x="2392" y="648"/>
                    <a:pt x="2544" y="672"/>
                  </a:cubicBezTo>
                </a:path>
              </a:pathLst>
            </a:custGeom>
            <a:noFill/>
            <a:ln w="127000">
              <a:solidFill>
                <a:srgbClr val="66FF99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4" name="Rectangle 37"/>
            <p:cNvSpPr>
              <a:spLocks noChangeArrowheads="1"/>
            </p:cNvSpPr>
            <p:nvPr/>
          </p:nvSpPr>
          <p:spPr bwMode="auto">
            <a:xfrm>
              <a:off x="24573424" y="9395047"/>
              <a:ext cx="1008126" cy="335867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ja-JP" altLang="ja-JP" sz="4000"/>
            </a:p>
          </p:txBody>
        </p:sp>
        <p:sp>
          <p:nvSpPr>
            <p:cNvPr id="1125" name="Text Box 38"/>
            <p:cNvSpPr txBox="1">
              <a:spLocks noChangeArrowheads="1"/>
            </p:cNvSpPr>
            <p:nvPr/>
          </p:nvSpPr>
          <p:spPr bwMode="auto">
            <a:xfrm>
              <a:off x="26872694" y="10644969"/>
              <a:ext cx="41229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4000" i="1" dirty="0">
                  <a:cs typeface="Times New Roman" pitchFamily="18" charset="0"/>
                </a:rPr>
                <a:t>x</a:t>
              </a:r>
            </a:p>
          </p:txBody>
        </p:sp>
        <p:sp>
          <p:nvSpPr>
            <p:cNvPr id="1126" name="Freeform 40"/>
            <p:cNvSpPr>
              <a:spLocks/>
            </p:cNvSpPr>
            <p:nvPr/>
          </p:nvSpPr>
          <p:spPr bwMode="auto">
            <a:xfrm>
              <a:off x="25593799" y="11469581"/>
              <a:ext cx="1857388" cy="354358"/>
            </a:xfrm>
            <a:custGeom>
              <a:avLst/>
              <a:gdLst>
                <a:gd name="T0" fmla="*/ 0 w 432"/>
                <a:gd name="T1" fmla="*/ 0 h 576"/>
                <a:gd name="T2" fmla="*/ 619129 w 432"/>
                <a:gd name="T3" fmla="*/ 236239 h 576"/>
                <a:gd name="T4" fmla="*/ 1857388 w 432"/>
                <a:gd name="T5" fmla="*/ 354358 h 576"/>
                <a:gd name="T6" fmla="*/ 0 60000 65536"/>
                <a:gd name="T7" fmla="*/ 0 60000 65536"/>
                <a:gd name="T8" fmla="*/ 0 60000 65536"/>
                <a:gd name="T9" fmla="*/ 0 w 432"/>
                <a:gd name="T10" fmla="*/ 0 h 576"/>
                <a:gd name="T11" fmla="*/ 432 w 432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576">
                  <a:moveTo>
                    <a:pt x="0" y="0"/>
                  </a:moveTo>
                  <a:cubicBezTo>
                    <a:pt x="36" y="144"/>
                    <a:pt x="72" y="288"/>
                    <a:pt x="144" y="384"/>
                  </a:cubicBezTo>
                  <a:cubicBezTo>
                    <a:pt x="216" y="480"/>
                    <a:pt x="324" y="528"/>
                    <a:pt x="432" y="576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lg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01" name="AutoShape 53"/>
          <p:cNvSpPr>
            <a:spLocks noChangeArrowheads="1"/>
          </p:cNvSpPr>
          <p:nvPr/>
        </p:nvSpPr>
        <p:spPr bwMode="auto">
          <a:xfrm>
            <a:off x="828680" y="42848336"/>
            <a:ext cx="17702224" cy="6572296"/>
          </a:xfrm>
          <a:prstGeom prst="roundRect">
            <a:avLst>
              <a:gd name="adj" fmla="val 10580"/>
            </a:avLst>
          </a:prstGeom>
          <a:gradFill rotWithShape="0">
            <a:gsLst>
              <a:gs pos="0">
                <a:schemeClr val="tx1"/>
              </a:gs>
              <a:gs pos="50000">
                <a:schemeClr val="accent2"/>
              </a:gs>
              <a:gs pos="100000">
                <a:schemeClr val="tx1"/>
              </a:gs>
            </a:gsLst>
            <a:lin ang="2700000" scaled="1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048" name="Text Box 54"/>
          <p:cNvSpPr txBox="1">
            <a:spLocks noChangeArrowheads="1"/>
          </p:cNvSpPr>
          <p:nvPr/>
        </p:nvSpPr>
        <p:spPr bwMode="auto">
          <a:xfrm>
            <a:off x="1141966" y="42991212"/>
            <a:ext cx="1725443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ja-JP" sz="4000" b="1" dirty="0">
                <a:solidFill>
                  <a:schemeClr val="bg1"/>
                </a:solidFill>
              </a:rPr>
              <a:t>Summary</a:t>
            </a:r>
          </a:p>
          <a:p>
            <a:pPr>
              <a:buFontTx/>
              <a:buChar char="•"/>
            </a:pPr>
            <a:r>
              <a:rPr kumimoji="0" lang="en-US" altLang="ja-JP" sz="4000" dirty="0">
                <a:solidFill>
                  <a:schemeClr val="bg1"/>
                </a:solidFill>
              </a:rPr>
              <a:t> E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lectron heating rate through </a:t>
            </a:r>
            <a:r>
              <a:rPr kumimoji="0" lang="en-US" altLang="ja-JP" sz="4000" dirty="0" err="1" smtClean="0">
                <a:solidFill>
                  <a:schemeClr val="bg1"/>
                </a:solidFill>
              </a:rPr>
              <a:t>microinstabilities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in a foot of a high Mach number</a:t>
            </a:r>
          </a:p>
          <a:p>
            <a:r>
              <a:rPr kumimoji="0" lang="en-US" altLang="ja-JP" sz="4000" dirty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 </a:t>
            </a:r>
            <a:r>
              <a:rPr kumimoji="0" lang="en-US" altLang="ja-JP" sz="4000" dirty="0" err="1" smtClean="0">
                <a:solidFill>
                  <a:schemeClr val="bg1"/>
                </a:solidFill>
              </a:rPr>
              <a:t>quasiperpendicular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shock was discussed by solving moment equations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of a QL </a:t>
            </a:r>
            <a:endParaRPr kumimoji="0" lang="en-US" altLang="ja-JP" sz="4000" dirty="0" smtClean="0">
              <a:solidFill>
                <a:schemeClr val="bg1"/>
              </a:solidFill>
            </a:endParaRPr>
          </a:p>
          <a:p>
            <a:r>
              <a:rPr kumimoji="0" lang="en-US" altLang="ja-JP" sz="4000" dirty="0" smtClean="0">
                <a:solidFill>
                  <a:schemeClr val="bg1"/>
                </a:solidFill>
              </a:rPr>
              <a:t>   </a:t>
            </a:r>
            <a:r>
              <a:rPr kumimoji="0" lang="en-US" altLang="ja-JP" sz="4000" dirty="0" err="1" smtClean="0">
                <a:solidFill>
                  <a:schemeClr val="bg1"/>
                </a:solidFill>
              </a:rPr>
              <a:t>Vlasov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-Maxwell system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.</a:t>
            </a:r>
            <a:endParaRPr kumimoji="0" lang="en-US" altLang="ja-JP" sz="4000" dirty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Strong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elec.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heating parallel to </a:t>
            </a:r>
            <a:r>
              <a:rPr kumimoji="0" lang="en-US" altLang="ja-JP" sz="4000" b="1" dirty="0" smtClean="0">
                <a:solidFill>
                  <a:schemeClr val="bg1"/>
                </a:solidFill>
              </a:rPr>
              <a:t>B</a:t>
            </a:r>
            <a:r>
              <a:rPr kumimoji="0" lang="en-US" altLang="ja-JP" sz="4000" b="1" baseline="-25000" dirty="0" smtClean="0">
                <a:solidFill>
                  <a:schemeClr val="bg1"/>
                </a:solidFill>
              </a:rPr>
              <a:t>0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due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to MTSI for </a:t>
            </a:r>
            <a:r>
              <a:rPr kumimoji="0" lang="en-US" altLang="ja-JP" sz="4000" dirty="0" err="1" smtClean="0">
                <a:solidFill>
                  <a:schemeClr val="bg1"/>
                </a:solidFill>
              </a:rPr>
              <a:t>M</a:t>
            </a:r>
            <a:r>
              <a:rPr kumimoji="0" lang="en-US" altLang="ja-JP" sz="4000" baseline="-25000" dirty="0" err="1" smtClean="0">
                <a:solidFill>
                  <a:schemeClr val="bg1"/>
                </a:solidFill>
              </a:rPr>
              <a:t>A_foot</a:t>
            </a:r>
            <a:r>
              <a:rPr lang="en-US" altLang="ja-JP" sz="4000" dirty="0" smtClean="0"/>
              <a:t> </a:t>
            </a:r>
            <a:r>
              <a:rPr lang="en-US" altLang="ja-JP" sz="4000" dirty="0" smtClean="0">
                <a:solidFill>
                  <a:schemeClr val="bg1"/>
                </a:solidFill>
              </a:rPr>
              <a:t>≤ 20 ~ 30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.</a:t>
            </a:r>
          </a:p>
          <a:p>
            <a:pPr>
              <a:buFontTx/>
              <a:buChar char="•"/>
            </a:pP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Strong elec. heating parallel to beam due to BI for </a:t>
            </a:r>
            <a:r>
              <a:rPr kumimoji="0" lang="en-US" altLang="ja-JP" sz="4000" dirty="0" err="1" smtClean="0">
                <a:solidFill>
                  <a:schemeClr val="bg1"/>
                </a:solidFill>
              </a:rPr>
              <a:t>M</a:t>
            </a:r>
            <a:r>
              <a:rPr kumimoji="0" lang="en-US" altLang="ja-JP" sz="4000" baseline="-25000" dirty="0" err="1" smtClean="0">
                <a:solidFill>
                  <a:schemeClr val="bg1"/>
                </a:solidFill>
              </a:rPr>
              <a:t>A_foot</a:t>
            </a:r>
            <a:r>
              <a:rPr lang="en-US" altLang="ja-JP" sz="4000" dirty="0" smtClean="0"/>
              <a:t> </a:t>
            </a:r>
            <a:r>
              <a:rPr lang="en-US" altLang="ja-JP" sz="4000" dirty="0" smtClean="0">
                <a:solidFill>
                  <a:schemeClr val="bg1"/>
                </a:solidFill>
              </a:rPr>
              <a:t>≥ 20 ~ 30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.</a:t>
            </a:r>
            <a:endParaRPr kumimoji="0" lang="en-US" altLang="ja-JP" sz="4000" dirty="0" smtClean="0">
              <a:solidFill>
                <a:schemeClr val="bg1"/>
              </a:solidFill>
            </a:endParaRPr>
          </a:p>
          <a:p>
            <a:pPr>
              <a:buFontTx/>
              <a:buChar char="•"/>
            </a:pPr>
            <a:r>
              <a:rPr kumimoji="0" lang="en-US" altLang="ja-JP" sz="4000" dirty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Main electron heating mechanism is Landau damping for both MTSI and BI.</a:t>
            </a:r>
          </a:p>
          <a:p>
            <a:pPr>
              <a:buFontTx/>
              <a:buChar char="•"/>
            </a:pP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Saturation levels of </a:t>
            </a:r>
            <a:r>
              <a:rPr kumimoji="0" lang="en-US" altLang="ja-JP" sz="4000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kumimoji="0" lang="en-US" altLang="ja-JP" sz="4000" baseline="-25000" dirty="0" smtClean="0">
                <a:solidFill>
                  <a:schemeClr val="bg1"/>
                </a:solidFill>
              </a:rPr>
              <a:t>e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for MTSI are typically ~ O(1) which is often the same level</a:t>
            </a:r>
          </a:p>
          <a:p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as the value of the solar wind.</a:t>
            </a:r>
          </a:p>
          <a:p>
            <a:pPr>
              <a:buFontTx/>
              <a:buChar char="•"/>
            </a:pP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Saturation level of </a:t>
            </a:r>
            <a:r>
              <a:rPr kumimoji="0" lang="en-US" altLang="ja-JP" sz="4000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kumimoji="0" lang="en-US" altLang="ja-JP" sz="4000" baseline="-25000" dirty="0" smtClean="0">
                <a:solidFill>
                  <a:schemeClr val="bg1"/>
                </a:solidFill>
              </a:rPr>
              <a:t>e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at </a:t>
            </a:r>
            <a:r>
              <a:rPr kumimoji="0" lang="en-US" altLang="ja-JP" sz="4000" dirty="0" err="1" smtClean="0">
                <a:solidFill>
                  <a:schemeClr val="bg1"/>
                </a:solidFill>
              </a:rPr>
              <a:t>M</a:t>
            </a:r>
            <a:r>
              <a:rPr kumimoji="0" lang="en-US" altLang="ja-JP" sz="4000" baseline="-25000" dirty="0" err="1" smtClean="0">
                <a:solidFill>
                  <a:schemeClr val="bg1"/>
                </a:solidFill>
              </a:rPr>
              <a:t>A_foot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= 100 for BI 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exceeds 10</a:t>
            </a:r>
            <a:r>
              <a:rPr kumimoji="0" lang="en-US" altLang="ja-JP" sz="4000" baseline="30000" dirty="0" smtClean="0">
                <a:solidFill>
                  <a:schemeClr val="bg1"/>
                </a:solidFill>
              </a:rPr>
              <a:t>3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and T</a:t>
            </a:r>
            <a:r>
              <a:rPr kumimoji="0" lang="en-US" altLang="ja-JP" sz="4000" baseline="-25000" dirty="0" smtClean="0">
                <a:solidFill>
                  <a:schemeClr val="bg1"/>
                </a:solidFill>
              </a:rPr>
              <a:t>e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/ T</a:t>
            </a:r>
            <a:r>
              <a:rPr kumimoji="0" lang="en-US" altLang="ja-JP" sz="4000" baseline="-25000" dirty="0" smtClean="0">
                <a:solidFill>
                  <a:schemeClr val="bg1"/>
                </a:solidFill>
              </a:rPr>
              <a:t>i</a:t>
            </a:r>
            <a:r>
              <a:rPr kumimoji="0" lang="en-US" altLang="ja-JP" sz="4000" dirty="0" smtClean="0">
                <a:solidFill>
                  <a:schemeClr val="bg1"/>
                </a:solidFill>
              </a:rPr>
              <a:t> ~ 50.</a:t>
            </a:r>
            <a:endParaRPr kumimoji="0"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1050" name="Picture 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901025" y="1771486"/>
            <a:ext cx="18573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51" name="グループ化 207"/>
          <p:cNvGrpSpPr>
            <a:grpSpLocks noChangeAspect="1"/>
          </p:cNvGrpSpPr>
          <p:nvPr/>
        </p:nvGrpSpPr>
        <p:grpSpPr bwMode="auto">
          <a:xfrm>
            <a:off x="27468936" y="7707334"/>
            <a:ext cx="3817843" cy="3747377"/>
            <a:chOff x="14130323" y="10946879"/>
            <a:chExt cx="7953890" cy="7808110"/>
          </a:xfrm>
        </p:grpSpPr>
        <p:cxnSp>
          <p:nvCxnSpPr>
            <p:cNvPr id="201" name="直線矢印コネクタ 200"/>
            <p:cNvCxnSpPr/>
            <p:nvPr/>
          </p:nvCxnSpPr>
          <p:spPr>
            <a:xfrm rot="5400000" flipH="1" flipV="1">
              <a:off x="14071792" y="14879529"/>
              <a:ext cx="4929863" cy="2647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1" name="Text Box 34"/>
            <p:cNvSpPr txBox="1">
              <a:spLocks noChangeArrowheads="1"/>
            </p:cNvSpPr>
            <p:nvPr/>
          </p:nvSpPr>
          <p:spPr bwMode="auto">
            <a:xfrm>
              <a:off x="16065321" y="17280024"/>
              <a:ext cx="1767678" cy="1474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ja-JP" sz="4000" i="1" dirty="0" err="1">
                  <a:solidFill>
                    <a:srgbClr val="66FF99"/>
                  </a:solidFill>
                  <a:cs typeface="Times New Roman" pitchFamily="18" charset="0"/>
                </a:rPr>
                <a:t>u</a:t>
              </a:r>
              <a:r>
                <a:rPr kumimoji="0" lang="en-US" altLang="ja-JP" sz="4000" i="1" baseline="-25000" dirty="0" err="1">
                  <a:solidFill>
                    <a:srgbClr val="66FF99"/>
                  </a:solidFill>
                  <a:cs typeface="Times New Roman" pitchFamily="18" charset="0"/>
                </a:rPr>
                <a:t>e</a:t>
              </a:r>
              <a:endParaRPr kumimoji="0" lang="en-US" altLang="ja-JP" sz="4000" i="1" baseline="-25000" dirty="0">
                <a:solidFill>
                  <a:srgbClr val="66FF99"/>
                </a:solidFill>
                <a:cs typeface="Times New Roman" pitchFamily="18" charset="0"/>
              </a:endParaRPr>
            </a:p>
          </p:txBody>
        </p:sp>
        <p:sp>
          <p:nvSpPr>
            <p:cNvPr id="1102" name="Text Box 35"/>
            <p:cNvSpPr txBox="1">
              <a:spLocks noChangeArrowheads="1"/>
            </p:cNvSpPr>
            <p:nvPr/>
          </p:nvSpPr>
          <p:spPr bwMode="auto">
            <a:xfrm>
              <a:off x="17464096" y="17273531"/>
              <a:ext cx="1428997" cy="1474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ja-JP" sz="4000" i="1" dirty="0" err="1">
                  <a:cs typeface="Times New Roman" pitchFamily="18" charset="0"/>
                </a:rPr>
                <a:t>u</a:t>
              </a:r>
              <a:r>
                <a:rPr kumimoji="0" lang="en-US" altLang="ja-JP" sz="4000" i="1" baseline="-25000" dirty="0" err="1">
                  <a:cs typeface="Times New Roman" pitchFamily="18" charset="0"/>
                </a:rPr>
                <a:t>i</a:t>
              </a:r>
              <a:endParaRPr kumimoji="0" lang="en-US" altLang="ja-JP" sz="4000" i="1" baseline="-25000" dirty="0">
                <a:cs typeface="Times New Roman" pitchFamily="18" charset="0"/>
              </a:endParaRPr>
            </a:p>
          </p:txBody>
        </p:sp>
        <p:sp>
          <p:nvSpPr>
            <p:cNvPr id="1103" name="Text Box 36"/>
            <p:cNvSpPr txBox="1">
              <a:spLocks noChangeArrowheads="1"/>
            </p:cNvSpPr>
            <p:nvPr/>
          </p:nvSpPr>
          <p:spPr bwMode="auto">
            <a:xfrm>
              <a:off x="14130529" y="17280024"/>
              <a:ext cx="1904808" cy="1474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ja-JP" sz="4000" i="1" dirty="0" err="1">
                  <a:cs typeface="Times New Roman" pitchFamily="18" charset="0"/>
                </a:rPr>
                <a:t>u</a:t>
              </a:r>
              <a:r>
                <a:rPr kumimoji="0" lang="en-US" altLang="ja-JP" sz="4000" i="1" baseline="-25000" dirty="0" err="1">
                  <a:cs typeface="Times New Roman" pitchFamily="18" charset="0"/>
                </a:rPr>
                <a:t>r</a:t>
              </a:r>
              <a:endParaRPr kumimoji="0" lang="en-US" altLang="ja-JP" sz="4000" i="1" baseline="-25000" dirty="0">
                <a:cs typeface="Times New Roman" pitchFamily="18" charset="0"/>
              </a:endParaRPr>
            </a:p>
          </p:txBody>
        </p:sp>
        <p:sp>
          <p:nvSpPr>
            <p:cNvPr id="193" name="フリーフォーム 192"/>
            <p:cNvSpPr/>
            <p:nvPr/>
          </p:nvSpPr>
          <p:spPr>
            <a:xfrm>
              <a:off x="14424012" y="15133564"/>
              <a:ext cx="5574808" cy="2212220"/>
            </a:xfrm>
            <a:custGeom>
              <a:avLst/>
              <a:gdLst>
                <a:gd name="connsiteX0" fmla="*/ 0 w 5574890"/>
                <a:gd name="connsiteY0" fmla="*/ 2212258 h 2212258"/>
                <a:gd name="connsiteX1" fmla="*/ 1622322 w 5574890"/>
                <a:gd name="connsiteY1" fmla="*/ 1710813 h 2212258"/>
                <a:gd name="connsiteX2" fmla="*/ 2772696 w 5574890"/>
                <a:gd name="connsiteY2" fmla="*/ 0 h 2212258"/>
                <a:gd name="connsiteX3" fmla="*/ 3923071 w 5574890"/>
                <a:gd name="connsiteY3" fmla="*/ 1710813 h 2212258"/>
                <a:gd name="connsiteX4" fmla="*/ 5574890 w 5574890"/>
                <a:gd name="connsiteY4" fmla="*/ 2212258 h 2212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4890" h="2212258">
                  <a:moveTo>
                    <a:pt x="0" y="2212258"/>
                  </a:moveTo>
                  <a:cubicBezTo>
                    <a:pt x="580103" y="2145890"/>
                    <a:pt x="1160206" y="2079523"/>
                    <a:pt x="1622322" y="1710813"/>
                  </a:cubicBezTo>
                  <a:cubicBezTo>
                    <a:pt x="2084438" y="1342103"/>
                    <a:pt x="2389238" y="0"/>
                    <a:pt x="2772696" y="0"/>
                  </a:cubicBezTo>
                  <a:cubicBezTo>
                    <a:pt x="3156154" y="0"/>
                    <a:pt x="3456039" y="1342103"/>
                    <a:pt x="3923071" y="1710813"/>
                  </a:cubicBezTo>
                  <a:cubicBezTo>
                    <a:pt x="4390103" y="2079523"/>
                    <a:pt x="4982496" y="2145890"/>
                    <a:pt x="5574890" y="2212258"/>
                  </a:cubicBezTo>
                </a:path>
              </a:pathLst>
            </a:custGeom>
            <a:ln w="76200">
              <a:solidFill>
                <a:srgbClr val="66FF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194" name="フリーフォーム 193"/>
            <p:cNvSpPr/>
            <p:nvPr/>
          </p:nvSpPr>
          <p:spPr>
            <a:xfrm>
              <a:off x="17130718" y="12701710"/>
              <a:ext cx="1338800" cy="4644074"/>
            </a:xfrm>
            <a:custGeom>
              <a:avLst/>
              <a:gdLst>
                <a:gd name="connsiteX0" fmla="*/ 0 w 5574890"/>
                <a:gd name="connsiteY0" fmla="*/ 2212258 h 2212258"/>
                <a:gd name="connsiteX1" fmla="*/ 1622322 w 5574890"/>
                <a:gd name="connsiteY1" fmla="*/ 1710813 h 2212258"/>
                <a:gd name="connsiteX2" fmla="*/ 2772696 w 5574890"/>
                <a:gd name="connsiteY2" fmla="*/ 0 h 2212258"/>
                <a:gd name="connsiteX3" fmla="*/ 3923071 w 5574890"/>
                <a:gd name="connsiteY3" fmla="*/ 1710813 h 2212258"/>
                <a:gd name="connsiteX4" fmla="*/ 5574890 w 5574890"/>
                <a:gd name="connsiteY4" fmla="*/ 2212258 h 2212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4890" h="2212258">
                  <a:moveTo>
                    <a:pt x="0" y="2212258"/>
                  </a:moveTo>
                  <a:cubicBezTo>
                    <a:pt x="580103" y="2145890"/>
                    <a:pt x="1160206" y="2079523"/>
                    <a:pt x="1622322" y="1710813"/>
                  </a:cubicBezTo>
                  <a:cubicBezTo>
                    <a:pt x="2084438" y="1342103"/>
                    <a:pt x="2389238" y="0"/>
                    <a:pt x="2772696" y="0"/>
                  </a:cubicBezTo>
                  <a:cubicBezTo>
                    <a:pt x="3156154" y="0"/>
                    <a:pt x="3456039" y="1342103"/>
                    <a:pt x="3923071" y="1710813"/>
                  </a:cubicBezTo>
                  <a:cubicBezTo>
                    <a:pt x="4390103" y="2079523"/>
                    <a:pt x="4982496" y="2145890"/>
                    <a:pt x="5574890" y="2212258"/>
                  </a:cubicBezTo>
                </a:path>
              </a:pathLst>
            </a:cu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5" name="フリーフォーム 194"/>
            <p:cNvSpPr/>
            <p:nvPr/>
          </p:nvSpPr>
          <p:spPr>
            <a:xfrm>
              <a:off x="14558951" y="16250259"/>
              <a:ext cx="1481676" cy="1082295"/>
            </a:xfrm>
            <a:custGeom>
              <a:avLst/>
              <a:gdLst>
                <a:gd name="connsiteX0" fmla="*/ 0 w 5574890"/>
                <a:gd name="connsiteY0" fmla="*/ 2212258 h 2212258"/>
                <a:gd name="connsiteX1" fmla="*/ 1622322 w 5574890"/>
                <a:gd name="connsiteY1" fmla="*/ 1710813 h 2212258"/>
                <a:gd name="connsiteX2" fmla="*/ 2772696 w 5574890"/>
                <a:gd name="connsiteY2" fmla="*/ 0 h 2212258"/>
                <a:gd name="connsiteX3" fmla="*/ 3923071 w 5574890"/>
                <a:gd name="connsiteY3" fmla="*/ 1710813 h 2212258"/>
                <a:gd name="connsiteX4" fmla="*/ 5574890 w 5574890"/>
                <a:gd name="connsiteY4" fmla="*/ 2212258 h 2212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4890" h="2212258">
                  <a:moveTo>
                    <a:pt x="0" y="2212258"/>
                  </a:moveTo>
                  <a:cubicBezTo>
                    <a:pt x="580103" y="2145890"/>
                    <a:pt x="1160206" y="2079523"/>
                    <a:pt x="1622322" y="1710813"/>
                  </a:cubicBezTo>
                  <a:cubicBezTo>
                    <a:pt x="2084438" y="1342103"/>
                    <a:pt x="2389238" y="0"/>
                    <a:pt x="2772696" y="0"/>
                  </a:cubicBezTo>
                  <a:cubicBezTo>
                    <a:pt x="3156154" y="0"/>
                    <a:pt x="3456039" y="1342103"/>
                    <a:pt x="3923071" y="1710813"/>
                  </a:cubicBezTo>
                  <a:cubicBezTo>
                    <a:pt x="4390103" y="2079523"/>
                    <a:pt x="4982496" y="2145890"/>
                    <a:pt x="5574890" y="2212258"/>
                  </a:cubicBezTo>
                </a:path>
              </a:pathLst>
            </a:cu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cxnSp>
          <p:nvCxnSpPr>
            <p:cNvPr id="199" name="直線矢印コネクタ 198"/>
            <p:cNvCxnSpPr/>
            <p:nvPr/>
          </p:nvCxnSpPr>
          <p:spPr>
            <a:xfrm>
              <a:off x="14130323" y="17345784"/>
              <a:ext cx="621510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/>
            <p:cNvCxnSpPr/>
            <p:nvPr/>
          </p:nvCxnSpPr>
          <p:spPr>
            <a:xfrm rot="5400000">
              <a:off x="15166159" y="17381509"/>
              <a:ext cx="214341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/>
            <p:cNvCxnSpPr/>
            <p:nvPr/>
          </p:nvCxnSpPr>
          <p:spPr>
            <a:xfrm rot="5400000">
              <a:off x="17691624" y="17380186"/>
              <a:ext cx="214341" cy="26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/>
            <p:cNvCxnSpPr/>
            <p:nvPr/>
          </p:nvCxnSpPr>
          <p:spPr>
            <a:xfrm rot="5400000">
              <a:off x="17081755" y="17381509"/>
              <a:ext cx="214341" cy="0"/>
            </a:xfrm>
            <a:prstGeom prst="line">
              <a:avLst/>
            </a:prstGeom>
            <a:ln w="57150">
              <a:solidFill>
                <a:srgbClr val="66FF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1" name="Text Box 35"/>
            <p:cNvSpPr txBox="1">
              <a:spLocks noChangeArrowheads="1"/>
            </p:cNvSpPr>
            <p:nvPr/>
          </p:nvSpPr>
          <p:spPr bwMode="auto">
            <a:xfrm>
              <a:off x="20411115" y="16427751"/>
              <a:ext cx="1673098" cy="160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ja-JP" sz="4400" i="1" dirty="0" err="1">
                  <a:cs typeface="Times New Roman" pitchFamily="18" charset="0"/>
                </a:rPr>
                <a:t>u</a:t>
              </a:r>
              <a:r>
                <a:rPr kumimoji="0" lang="en-US" altLang="ja-JP" sz="4400" i="1" baseline="-25000" dirty="0" err="1">
                  <a:cs typeface="Times New Roman" pitchFamily="18" charset="0"/>
                </a:rPr>
                <a:t>x</a:t>
              </a:r>
              <a:endParaRPr kumimoji="0" lang="en-US" altLang="ja-JP" sz="4400" i="1" baseline="-25000" dirty="0">
                <a:cs typeface="Times New Roman" pitchFamily="18" charset="0"/>
              </a:endParaRPr>
            </a:p>
          </p:txBody>
        </p:sp>
        <p:sp>
          <p:nvSpPr>
            <p:cNvPr id="1112" name="テキスト ボックス 206"/>
            <p:cNvSpPr txBox="1">
              <a:spLocks noChangeArrowheads="1"/>
            </p:cNvSpPr>
            <p:nvPr/>
          </p:nvSpPr>
          <p:spPr bwMode="auto">
            <a:xfrm>
              <a:off x="14940366" y="10946879"/>
              <a:ext cx="3304244" cy="1474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4000" i="1" dirty="0">
                  <a:cs typeface="Times New Roman" pitchFamily="18" charset="0"/>
                </a:rPr>
                <a:t>F</a:t>
              </a:r>
              <a:r>
                <a:rPr lang="en-US" altLang="ja-JP" sz="4000" dirty="0">
                  <a:cs typeface="Times New Roman" pitchFamily="18" charset="0"/>
                </a:rPr>
                <a:t>(</a:t>
              </a:r>
              <a:r>
                <a:rPr kumimoji="0" lang="en-US" altLang="ja-JP" sz="4000" i="1" dirty="0" err="1">
                  <a:cs typeface="Times New Roman" pitchFamily="18" charset="0"/>
                </a:rPr>
                <a:t>u</a:t>
              </a:r>
              <a:r>
                <a:rPr kumimoji="0" lang="en-US" altLang="ja-JP" sz="4000" i="1" baseline="-25000" dirty="0" err="1">
                  <a:cs typeface="Times New Roman" pitchFamily="18" charset="0"/>
                </a:rPr>
                <a:t>x</a:t>
              </a:r>
              <a:r>
                <a:rPr lang="en-US" altLang="ja-JP" sz="4000" dirty="0">
                  <a:cs typeface="Times New Roman" pitchFamily="18" charset="0"/>
                </a:rPr>
                <a:t>)</a:t>
              </a:r>
              <a:endParaRPr lang="ja-JP" altLang="en-US" sz="4000" dirty="0">
                <a:cs typeface="Times New Roman" pitchFamily="18" charset="0"/>
              </a:endParaRPr>
            </a:p>
          </p:txBody>
        </p:sp>
      </p:grpSp>
      <p:sp>
        <p:nvSpPr>
          <p:cNvPr id="237" name="角丸四角形 236"/>
          <p:cNvSpPr/>
          <p:nvPr/>
        </p:nvSpPr>
        <p:spPr bwMode="auto">
          <a:xfrm>
            <a:off x="814496" y="19630986"/>
            <a:ext cx="30861000" cy="8858312"/>
          </a:xfrm>
          <a:prstGeom prst="roundRect">
            <a:avLst>
              <a:gd name="adj" fmla="val 7867"/>
            </a:avLst>
          </a:prstGeom>
          <a:ln/>
          <a:effectLst>
            <a:softEdge rad="12700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91" name="テキスト ボックス 211"/>
          <p:cNvSpPr txBox="1">
            <a:spLocks noChangeArrowheads="1"/>
          </p:cNvSpPr>
          <p:nvPr/>
        </p:nvSpPr>
        <p:spPr bwMode="auto">
          <a:xfrm>
            <a:off x="1277279" y="19858369"/>
            <a:ext cx="258859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4400" b="1" dirty="0"/>
              <a:t>Approach</a:t>
            </a:r>
            <a:endParaRPr lang="ja-JP" altLang="en-US" sz="4400" b="1" dirty="0"/>
          </a:p>
        </p:txBody>
      </p:sp>
      <p:sp>
        <p:nvSpPr>
          <p:cNvPr id="1092" name="Rectangle 6"/>
          <p:cNvSpPr>
            <a:spLocks noChangeArrowheads="1"/>
          </p:cNvSpPr>
          <p:nvPr/>
        </p:nvSpPr>
        <p:spPr bwMode="auto">
          <a:xfrm>
            <a:off x="2386121" y="21866204"/>
            <a:ext cx="6857952" cy="2057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graphicFrame>
        <p:nvGraphicFramePr>
          <p:cNvPr id="1027" name="Object 1"/>
          <p:cNvGraphicFramePr>
            <a:graphicFrameLocks noChangeAspect="1"/>
          </p:cNvGraphicFramePr>
          <p:nvPr/>
        </p:nvGraphicFramePr>
        <p:xfrm>
          <a:off x="2117834" y="21416963"/>
          <a:ext cx="8891587" cy="1436687"/>
        </p:xfrm>
        <a:graphic>
          <a:graphicData uri="http://schemas.openxmlformats.org/presentationml/2006/ole">
            <p:oleObj spid="_x0000_s1027" name="数式" r:id="rId5" imgW="3149280" imgH="507960" progId="Equation.3">
              <p:embed/>
            </p:oleObj>
          </a:graphicData>
        </a:graphic>
      </p:graphicFrame>
      <p:graphicFrame>
        <p:nvGraphicFramePr>
          <p:cNvPr id="1028" name="Object 3"/>
          <p:cNvGraphicFramePr>
            <a:graphicFrameLocks noChangeAspect="1"/>
          </p:cNvGraphicFramePr>
          <p:nvPr/>
        </p:nvGraphicFramePr>
        <p:xfrm>
          <a:off x="2208213" y="22840950"/>
          <a:ext cx="13390562" cy="5076825"/>
        </p:xfrm>
        <a:graphic>
          <a:graphicData uri="http://schemas.openxmlformats.org/presentationml/2006/ole">
            <p:oleObj spid="_x0000_s1028" name="数式" r:id="rId6" imgW="4559040" imgH="1726920" progId="Equation.3">
              <p:embed/>
            </p:oleObj>
          </a:graphicData>
        </a:graphic>
      </p:graphicFrame>
      <p:sp>
        <p:nvSpPr>
          <p:cNvPr id="1093" name="テキスト ボックス 224"/>
          <p:cNvSpPr txBox="1">
            <a:spLocks noChangeArrowheads="1"/>
          </p:cNvSpPr>
          <p:nvPr/>
        </p:nvSpPr>
        <p:spPr bwMode="auto">
          <a:xfrm>
            <a:off x="1743184" y="20709042"/>
            <a:ext cx="8304010" cy="70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4000" dirty="0"/>
              <a:t>QL evolution of a distribution function:</a:t>
            </a:r>
            <a:endParaRPr lang="ja-JP" altLang="en-US" sz="4000" dirty="0"/>
          </a:p>
        </p:txBody>
      </p:sp>
      <p:graphicFrame>
        <p:nvGraphicFramePr>
          <p:cNvPr id="1029" name="Object 4"/>
          <p:cNvGraphicFramePr>
            <a:graphicFrameLocks noChangeAspect="1"/>
          </p:cNvGraphicFramePr>
          <p:nvPr/>
        </p:nvGraphicFramePr>
        <p:xfrm>
          <a:off x="16506934" y="22883813"/>
          <a:ext cx="5689600" cy="3933825"/>
        </p:xfrm>
        <a:graphic>
          <a:graphicData uri="http://schemas.openxmlformats.org/presentationml/2006/ole">
            <p:oleObj spid="_x0000_s1029" name="数式" r:id="rId7" imgW="1892160" imgH="1307880" progId="Equation.3">
              <p:embed/>
            </p:oleObj>
          </a:graphicData>
        </a:graphic>
      </p:graphicFrame>
      <p:grpSp>
        <p:nvGrpSpPr>
          <p:cNvPr id="1094" name="グループ化 232"/>
          <p:cNvGrpSpPr>
            <a:grpSpLocks/>
          </p:cNvGrpSpPr>
          <p:nvPr/>
        </p:nvGrpSpPr>
        <p:grpSpPr bwMode="auto">
          <a:xfrm>
            <a:off x="14284430" y="20702548"/>
            <a:ext cx="8175629" cy="1938978"/>
            <a:chOff x="14455759" y="21345498"/>
            <a:chExt cx="8175686" cy="1938992"/>
          </a:xfrm>
        </p:grpSpPr>
        <p:sp>
          <p:nvSpPr>
            <p:cNvPr id="1096" name="テキスト ボックス 228"/>
            <p:cNvSpPr txBox="1">
              <a:spLocks noChangeArrowheads="1"/>
            </p:cNvSpPr>
            <p:nvPr/>
          </p:nvSpPr>
          <p:spPr bwMode="auto">
            <a:xfrm>
              <a:off x="14455759" y="21345498"/>
              <a:ext cx="8175686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4000" dirty="0"/>
                <a:t>Time evolution of kinetic energies are obtained by taking the second order </a:t>
              </a:r>
              <a:r>
                <a:rPr lang="en-US" altLang="ja-JP" sz="4000" dirty="0" smtClean="0"/>
                <a:t>(</a:t>
              </a:r>
              <a:r>
                <a:rPr lang="en-US" altLang="ja-JP" sz="1800" dirty="0" smtClean="0"/>
                <a:t> </a:t>
              </a:r>
              <a:r>
                <a:rPr lang="en-US" altLang="ja-JP" sz="4000" i="1" dirty="0" smtClean="0"/>
                <a:t>v</a:t>
              </a:r>
              <a:r>
                <a:rPr lang="en-US" altLang="ja-JP" sz="4000" i="1" baseline="30000" dirty="0" smtClean="0"/>
                <a:t>2</a:t>
              </a:r>
              <a:r>
                <a:rPr lang="en-US" altLang="ja-JP" sz="4000" dirty="0" smtClean="0"/>
                <a:t>) moments </a:t>
              </a:r>
              <a:r>
                <a:rPr lang="en-US" altLang="ja-JP" sz="4000" dirty="0"/>
                <a:t>of          .</a:t>
              </a:r>
              <a:endParaRPr lang="ja-JP" altLang="en-US" sz="4000" dirty="0"/>
            </a:p>
          </p:txBody>
        </p:sp>
        <p:graphicFrame>
          <p:nvGraphicFramePr>
            <p:cNvPr id="1032" name="Object 5"/>
            <p:cNvGraphicFramePr>
              <a:graphicFrameLocks noChangeAspect="1"/>
            </p:cNvGraphicFramePr>
            <p:nvPr/>
          </p:nvGraphicFramePr>
          <p:xfrm>
            <a:off x="18059424" y="22647986"/>
            <a:ext cx="1192218" cy="633366"/>
          </p:xfrm>
          <a:graphic>
            <a:graphicData uri="http://schemas.openxmlformats.org/presentationml/2006/ole">
              <p:oleObj spid="_x0000_s1032" name="数式" r:id="rId8" imgW="406080" imgH="215640" progId="Equation.3">
                <p:embed/>
              </p:oleObj>
            </a:graphicData>
          </a:graphic>
        </p:graphicFrame>
      </p:grpSp>
      <p:sp>
        <p:nvSpPr>
          <p:cNvPr id="1095" name="テキスト ボックス 233"/>
          <p:cNvSpPr txBox="1">
            <a:spLocks noChangeArrowheads="1"/>
          </p:cNvSpPr>
          <p:nvPr/>
        </p:nvSpPr>
        <p:spPr bwMode="auto">
          <a:xfrm>
            <a:off x="22928367" y="20702548"/>
            <a:ext cx="8461379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4000" dirty="0" smtClean="0"/>
              <a:t>In addition, evolution </a:t>
            </a:r>
            <a:r>
              <a:rPr lang="en-US" altLang="ja-JP" sz="4000" dirty="0"/>
              <a:t>of wave energy:</a:t>
            </a:r>
          </a:p>
          <a:p>
            <a:endParaRPr lang="en-US" altLang="ja-JP" sz="4000" dirty="0"/>
          </a:p>
          <a:p>
            <a:endParaRPr lang="en-US" altLang="ja-JP" sz="4000" dirty="0"/>
          </a:p>
          <a:p>
            <a:r>
              <a:rPr lang="en-US" altLang="ja-JP" sz="4000" dirty="0"/>
              <a:t>and conservation of total energy:</a:t>
            </a:r>
          </a:p>
          <a:p>
            <a:endParaRPr lang="en-US" altLang="ja-JP" sz="4000" dirty="0"/>
          </a:p>
          <a:p>
            <a:endParaRPr lang="en-US" altLang="ja-JP" sz="4000" dirty="0"/>
          </a:p>
          <a:p>
            <a:r>
              <a:rPr lang="en-US" altLang="ja-JP" sz="4000" dirty="0" smtClean="0"/>
              <a:t>form </a:t>
            </a:r>
            <a:r>
              <a:rPr lang="en-US" altLang="ja-JP" sz="4000" dirty="0"/>
              <a:t>a closed set of evolution equations of the system.</a:t>
            </a:r>
          </a:p>
          <a:p>
            <a:r>
              <a:rPr lang="en-US" altLang="ja-JP" sz="4000" dirty="0"/>
              <a:t>  </a:t>
            </a:r>
            <a:r>
              <a:rPr lang="en-US" altLang="ja-JP" sz="4000" dirty="0">
                <a:latin typeface="Symbol" pitchFamily="18" charset="2"/>
              </a:rPr>
              <a:t>w</a:t>
            </a:r>
            <a:r>
              <a:rPr lang="en-US" altLang="ja-JP" sz="4000" dirty="0"/>
              <a:t> is obtained in each time step by using ‘</a:t>
            </a:r>
            <a:r>
              <a:rPr lang="en-US" altLang="ja-JP" sz="4000" dirty="0" err="1"/>
              <a:t>emdisp</a:t>
            </a:r>
            <a:r>
              <a:rPr lang="en-US" altLang="ja-JP" sz="4000" dirty="0"/>
              <a:t>’ which is a dispersion solver for </a:t>
            </a:r>
            <a:r>
              <a:rPr lang="en-US" altLang="ja-JP" sz="4000" dirty="0" smtClean="0"/>
              <a:t>a hot plasma</a:t>
            </a:r>
            <a:r>
              <a:rPr lang="ja-JP" altLang="en-US" sz="4000" dirty="0" smtClean="0"/>
              <a:t> </a:t>
            </a:r>
            <a:r>
              <a:rPr lang="en-US" altLang="ja-JP" sz="4000" dirty="0"/>
              <a:t>with (shifted-) </a:t>
            </a:r>
            <a:r>
              <a:rPr lang="en-US" altLang="ja-JP" sz="4000" dirty="0" err="1"/>
              <a:t>Maxwellian</a:t>
            </a:r>
            <a:r>
              <a:rPr lang="en-US" altLang="ja-JP" sz="4000" dirty="0"/>
              <a:t> distribution functions.</a:t>
            </a:r>
            <a:endParaRPr lang="ja-JP" altLang="en-US" sz="4000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4745950" y="21323300"/>
          <a:ext cx="2571750" cy="1308100"/>
        </p:xfrm>
        <a:graphic>
          <a:graphicData uri="http://schemas.openxmlformats.org/presentationml/2006/ole">
            <p:oleObj spid="_x0000_s1030" name="数式" r:id="rId9" imgW="825480" imgH="4190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3531672" y="23207663"/>
          <a:ext cx="7523163" cy="1300162"/>
        </p:xfrm>
        <a:graphic>
          <a:graphicData uri="http://schemas.openxmlformats.org/presentationml/2006/ole">
            <p:oleObj spid="_x0000_s1031" name="数式" r:id="rId10" imgW="2641320" imgH="457200" progId="Equation.3">
              <p:embed/>
            </p:oleObj>
          </a:graphicData>
        </a:graphic>
      </p:graphicFrame>
      <p:sp>
        <p:nvSpPr>
          <p:cNvPr id="1071" name="テキスト ボックス 282"/>
          <p:cNvSpPr txBox="1">
            <a:spLocks noChangeArrowheads="1"/>
          </p:cNvSpPr>
          <p:nvPr/>
        </p:nvSpPr>
        <p:spPr bwMode="auto">
          <a:xfrm>
            <a:off x="1420046" y="29353048"/>
            <a:ext cx="193995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4400" b="1" dirty="0" smtClean="0"/>
              <a:t>Results</a:t>
            </a:r>
            <a:endParaRPr lang="ja-JP" altLang="en-US" sz="4400" b="1" dirty="0"/>
          </a:p>
        </p:txBody>
      </p:sp>
      <p:pic>
        <p:nvPicPr>
          <p:cNvPr id="1133" name="Picture 109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786122" y="35471079"/>
            <a:ext cx="5990384" cy="370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7" name="テキスト ボックス 126"/>
          <p:cNvSpPr txBox="1"/>
          <p:nvPr/>
        </p:nvSpPr>
        <p:spPr>
          <a:xfrm>
            <a:off x="7857161" y="34847280"/>
            <a:ext cx="56335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 smtClean="0"/>
              <a:t>Effects of kinetic damping</a:t>
            </a:r>
            <a:endParaRPr kumimoji="1" lang="ja-JP" altLang="en-US" sz="4000" dirty="0"/>
          </a:p>
        </p:txBody>
      </p:sp>
      <p:graphicFrame>
        <p:nvGraphicFramePr>
          <p:cNvPr id="128" name="オブジェクト 127"/>
          <p:cNvGraphicFramePr>
            <a:graphicFrameLocks noChangeAspect="1"/>
          </p:cNvGraphicFramePr>
          <p:nvPr/>
        </p:nvGraphicFramePr>
        <p:xfrm>
          <a:off x="1920482" y="40062254"/>
          <a:ext cx="5213047" cy="1285884"/>
        </p:xfrm>
        <a:graphic>
          <a:graphicData uri="http://schemas.openxmlformats.org/presentationml/2006/ole">
            <p:oleObj spid="_x0000_s1143" name="数式" r:id="rId12" imgW="1854000" imgH="457200" progId="Equation.3">
              <p:embed/>
            </p:oleObj>
          </a:graphicData>
        </a:graphic>
      </p:graphicFrame>
      <p:graphicFrame>
        <p:nvGraphicFramePr>
          <p:cNvPr id="129" name="オブジェクト 128"/>
          <p:cNvGraphicFramePr>
            <a:graphicFrameLocks noChangeAspect="1"/>
          </p:cNvGraphicFramePr>
          <p:nvPr/>
        </p:nvGraphicFramePr>
        <p:xfrm>
          <a:off x="1882700" y="38990588"/>
          <a:ext cx="3575050" cy="841375"/>
        </p:xfrm>
        <a:graphic>
          <a:graphicData uri="http://schemas.openxmlformats.org/presentationml/2006/ole">
            <p:oleObj spid="_x0000_s1144" name="数式" r:id="rId13" imgW="1079280" imgH="253800" progId="Equation.3">
              <p:embed/>
            </p:oleObj>
          </a:graphicData>
        </a:graphic>
      </p:graphicFrame>
      <p:sp>
        <p:nvSpPr>
          <p:cNvPr id="130" name="テキスト ボックス 129"/>
          <p:cNvSpPr txBox="1"/>
          <p:nvPr/>
        </p:nvSpPr>
        <p:spPr>
          <a:xfrm>
            <a:off x="7357494" y="39204998"/>
            <a:ext cx="684354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dirty="0"/>
              <a:t>|</a:t>
            </a:r>
            <a:r>
              <a:rPr lang="en-US" altLang="ja-JP" sz="4000" i="1" dirty="0">
                <a:latin typeface="Symbol" pitchFamily="18" charset="2"/>
              </a:rPr>
              <a:t>x</a:t>
            </a:r>
            <a:r>
              <a:rPr lang="en-US" altLang="ja-JP" sz="4000" baseline="-25000" dirty="0"/>
              <a:t>e0</a:t>
            </a:r>
            <a:r>
              <a:rPr lang="en-US" altLang="ja-JP" sz="4000" dirty="0"/>
              <a:t>|~1 : elec. Landau </a:t>
            </a:r>
            <a:r>
              <a:rPr lang="en-US" altLang="ja-JP" sz="4000" dirty="0" smtClean="0"/>
              <a:t>damping</a:t>
            </a:r>
            <a:endParaRPr lang="en-US" altLang="ja-JP" sz="4000" dirty="0"/>
          </a:p>
          <a:p>
            <a:r>
              <a:rPr lang="en-US" altLang="ja-JP" sz="4000" dirty="0" smtClean="0"/>
              <a:t>|</a:t>
            </a:r>
            <a:r>
              <a:rPr lang="en-US" altLang="ja-JP" sz="4000" i="1" dirty="0" smtClean="0">
                <a:latin typeface="Symbol" pitchFamily="18" charset="2"/>
              </a:rPr>
              <a:t>x</a:t>
            </a:r>
            <a:r>
              <a:rPr lang="en-US" altLang="ja-JP" sz="4000" baseline="-25000" dirty="0" smtClean="0"/>
              <a:t>e1</a:t>
            </a:r>
            <a:r>
              <a:rPr lang="en-US" altLang="ja-JP" sz="4000" dirty="0" smtClean="0"/>
              <a:t>|~1 : elec. cyclotron damping</a:t>
            </a:r>
          </a:p>
          <a:p>
            <a:r>
              <a:rPr lang="en-US" altLang="ja-JP" sz="4000" dirty="0" smtClean="0"/>
              <a:t>|</a:t>
            </a:r>
            <a:r>
              <a:rPr lang="en-US" altLang="ja-JP" sz="4000" i="1" dirty="0" smtClean="0">
                <a:latin typeface="Symbol" pitchFamily="18" charset="2"/>
              </a:rPr>
              <a:t>x</a:t>
            </a:r>
            <a:r>
              <a:rPr lang="en-US" altLang="ja-JP" sz="4000" baseline="-25000" dirty="0" smtClean="0"/>
              <a:t>i0</a:t>
            </a:r>
            <a:r>
              <a:rPr lang="en-US" altLang="ja-JP" sz="2000" baseline="-25000" dirty="0" smtClean="0"/>
              <a:t> </a:t>
            </a:r>
            <a:r>
              <a:rPr lang="en-US" altLang="ja-JP" sz="4000" dirty="0" smtClean="0"/>
              <a:t>|~</a:t>
            </a:r>
            <a:r>
              <a:rPr lang="en-US" altLang="ja-JP" sz="4000" dirty="0"/>
              <a:t>1 : </a:t>
            </a:r>
            <a:r>
              <a:rPr lang="en-US" altLang="ja-JP" sz="4000" dirty="0" smtClean="0"/>
              <a:t>ion </a:t>
            </a:r>
            <a:r>
              <a:rPr lang="en-US" altLang="ja-JP" sz="4000" dirty="0"/>
              <a:t>Landau </a:t>
            </a:r>
            <a:r>
              <a:rPr lang="en-US" altLang="ja-JP" sz="4000" dirty="0" smtClean="0"/>
              <a:t>damping</a:t>
            </a:r>
            <a:endParaRPr lang="en-US" altLang="ja-JP" sz="4000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1742974" y="35936073"/>
            <a:ext cx="62151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 smtClean="0"/>
              <a:t>Electron Landau damping is the most efficient as pointed out in the past study by </a:t>
            </a:r>
            <a:r>
              <a:rPr kumimoji="1" lang="en-US" altLang="ja-JP" sz="4000" dirty="0" smtClean="0"/>
              <a:t>SM &amp; </a:t>
            </a:r>
            <a:r>
              <a:rPr kumimoji="1" lang="en-US" altLang="ja-JP" sz="4000" dirty="0" err="1" smtClean="0"/>
              <a:t>Scholer</a:t>
            </a:r>
            <a:r>
              <a:rPr kumimoji="1" lang="en-US" altLang="ja-JP" sz="4000" i="1" dirty="0" smtClean="0"/>
              <a:t> </a:t>
            </a:r>
            <a:r>
              <a:rPr kumimoji="1" lang="en-US" altLang="ja-JP" sz="4000" dirty="0" smtClean="0"/>
              <a:t>[2003, JGR].</a:t>
            </a:r>
            <a:endParaRPr kumimoji="1" lang="ja-JP" altLang="en-US" sz="4000" dirty="0"/>
          </a:p>
        </p:txBody>
      </p:sp>
      <p:sp>
        <p:nvSpPr>
          <p:cNvPr id="118" name="テキスト ボックス 281"/>
          <p:cNvSpPr txBox="1">
            <a:spLocks noChangeArrowheads="1"/>
          </p:cNvSpPr>
          <p:nvPr/>
        </p:nvSpPr>
        <p:spPr bwMode="auto">
          <a:xfrm>
            <a:off x="14429856" y="37276172"/>
            <a:ext cx="471490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4000" dirty="0" smtClean="0"/>
              <a:t> Strong parallel </a:t>
            </a:r>
            <a:r>
              <a:rPr lang="en-US" altLang="ja-JP" sz="4000" dirty="0" err="1" smtClean="0"/>
              <a:t>elec</a:t>
            </a:r>
            <a:r>
              <a:rPr lang="en-US" altLang="ja-JP" sz="4000" dirty="0" smtClean="0"/>
              <a:t>-</a:t>
            </a:r>
          </a:p>
          <a:p>
            <a:r>
              <a:rPr lang="en-US" altLang="ja-JP" sz="4000" dirty="0" smtClean="0"/>
              <a:t> </a:t>
            </a:r>
            <a:r>
              <a:rPr lang="en-US" altLang="ja-JP" sz="4000" dirty="0" smtClean="0"/>
              <a:t>  </a:t>
            </a:r>
            <a:r>
              <a:rPr lang="en-US" altLang="ja-JP" sz="4000" dirty="0" err="1" smtClean="0"/>
              <a:t>tron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heating</a:t>
            </a:r>
          </a:p>
          <a:p>
            <a:r>
              <a:rPr lang="en-US" altLang="ja-JP" sz="4000" dirty="0" smtClean="0"/>
              <a:t>  </a:t>
            </a:r>
            <a:r>
              <a:rPr lang="en-US" altLang="ja-JP" sz="4000" dirty="0" smtClean="0"/>
              <a:t>(</a:t>
            </a:r>
            <a:r>
              <a:rPr lang="en-US" altLang="ja-JP" sz="4000" dirty="0" smtClean="0"/>
              <a:t>almost constant </a:t>
            </a:r>
            <a:r>
              <a:rPr lang="en-US" altLang="ja-JP" sz="4000" i="1" dirty="0" smtClean="0"/>
              <a:t>T</a:t>
            </a:r>
            <a:r>
              <a:rPr lang="en-US" altLang="ja-JP" sz="4000" i="1" baseline="-25000" dirty="0" smtClean="0"/>
              <a:t>e</a:t>
            </a:r>
            <a:r>
              <a:rPr lang="en-US" altLang="ja-JP" sz="4000" baseline="-25000" dirty="0" smtClean="0">
                <a:latin typeface="Symbol" pitchFamily="18" charset="2"/>
              </a:rPr>
              <a:t>^</a:t>
            </a:r>
            <a:r>
              <a:rPr lang="en-US" altLang="ja-JP" sz="40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4000" i="1" dirty="0" smtClean="0"/>
              <a:t> T</a:t>
            </a:r>
            <a:r>
              <a:rPr lang="en-US" altLang="ja-JP" sz="4000" i="1" baseline="-25000" dirty="0" smtClean="0"/>
              <a:t>e</a:t>
            </a:r>
            <a:r>
              <a:rPr lang="en-US" altLang="ja-JP" sz="4000" i="1" baseline="-25000" dirty="0" smtClean="0"/>
              <a:t>|| </a:t>
            </a:r>
            <a:r>
              <a:rPr lang="en-US" altLang="ja-JP" sz="4000" dirty="0" smtClean="0"/>
              <a:t>/</a:t>
            </a:r>
            <a:r>
              <a:rPr lang="en-US" altLang="ja-JP" sz="4000" i="1" dirty="0" smtClean="0"/>
              <a:t>T</a:t>
            </a:r>
            <a:r>
              <a:rPr lang="en-US" altLang="ja-JP" sz="4000" i="1" baseline="-25000" dirty="0" smtClean="0"/>
              <a:t>i </a:t>
            </a:r>
            <a:r>
              <a:rPr lang="en-US" altLang="ja-JP" sz="4000" dirty="0" smtClean="0"/>
              <a:t>&gt;&gt;1</a:t>
            </a:r>
            <a:endParaRPr lang="ja-JP" altLang="en-US" sz="4000" dirty="0"/>
          </a:p>
        </p:txBody>
      </p:sp>
      <p:pic>
        <p:nvPicPr>
          <p:cNvPr id="1145" name="Picture 12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71874" y="30846752"/>
            <a:ext cx="5784180" cy="3733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0" name="テキスト ボックス 139"/>
          <p:cNvSpPr txBox="1"/>
          <p:nvPr/>
        </p:nvSpPr>
        <p:spPr>
          <a:xfrm>
            <a:off x="17020505" y="29567362"/>
            <a:ext cx="47182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 smtClean="0"/>
              <a:t>MTSI for </a:t>
            </a:r>
            <a:r>
              <a:rPr lang="en-US" altLang="ja-JP" sz="4000" b="1" dirty="0" err="1" smtClean="0"/>
              <a:t>M</a:t>
            </a:r>
            <a:r>
              <a:rPr lang="en-US" altLang="ja-JP" sz="4000" b="1" baseline="-25000" dirty="0" err="1" smtClean="0"/>
              <a:t>A_foot</a:t>
            </a:r>
            <a:r>
              <a:rPr lang="en-US" altLang="ja-JP" sz="4000" b="1" baseline="-25000" dirty="0" smtClean="0"/>
              <a:t>  </a:t>
            </a:r>
            <a:r>
              <a:rPr lang="en-US" altLang="ja-JP" sz="4000" b="1" dirty="0" smtClean="0"/>
              <a:t>= 6</a:t>
            </a:r>
            <a:endParaRPr kumimoji="1" lang="ja-JP" altLang="en-US" sz="4000" b="1" dirty="0"/>
          </a:p>
        </p:txBody>
      </p:sp>
      <p:sp>
        <p:nvSpPr>
          <p:cNvPr id="144" name="正方形/長方形 143"/>
          <p:cNvSpPr/>
          <p:nvPr/>
        </p:nvSpPr>
        <p:spPr>
          <a:xfrm>
            <a:off x="1600098" y="30203810"/>
            <a:ext cx="5643602" cy="5143536"/>
          </a:xfrm>
          <a:prstGeom prst="rect">
            <a:avLst/>
          </a:prstGeom>
          <a:solidFill>
            <a:srgbClr val="D9D9D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277"/>
          <p:cNvSpPr>
            <a:spLocks noChangeArrowheads="1"/>
          </p:cNvSpPr>
          <p:nvPr/>
        </p:nvSpPr>
        <p:spPr bwMode="auto">
          <a:xfrm>
            <a:off x="2028726" y="31561694"/>
            <a:ext cx="5129930" cy="368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5600"/>
              </a:lnSpc>
            </a:pPr>
            <a:r>
              <a:rPr lang="en-US" altLang="ja-JP" sz="4000" i="1" dirty="0" smtClean="0"/>
              <a:t>m</a:t>
            </a:r>
            <a:r>
              <a:rPr lang="en-US" altLang="ja-JP" sz="4000" i="1" baseline="-25000" dirty="0" smtClean="0"/>
              <a:t>i </a:t>
            </a:r>
            <a:r>
              <a:rPr lang="en-US" altLang="ja-JP" sz="4000" dirty="0" smtClean="0"/>
              <a:t>/</a:t>
            </a:r>
            <a:r>
              <a:rPr lang="en-US" altLang="ja-JP" sz="4000" i="1" dirty="0" smtClean="0"/>
              <a:t>m</a:t>
            </a:r>
            <a:r>
              <a:rPr lang="en-US" altLang="ja-JP" sz="4000" i="1" baseline="-25000" dirty="0" smtClean="0"/>
              <a:t>e   </a:t>
            </a:r>
            <a:r>
              <a:rPr lang="en-US" altLang="ja-JP" sz="4000" dirty="0" smtClean="0"/>
              <a:t>     = 1836</a:t>
            </a:r>
          </a:p>
          <a:p>
            <a:pPr>
              <a:lnSpc>
                <a:spcPts val="5600"/>
              </a:lnSpc>
            </a:pPr>
            <a:r>
              <a:rPr lang="en-US" altLang="ja-JP" sz="4000" dirty="0" smtClean="0"/>
              <a:t>(</a:t>
            </a:r>
            <a:r>
              <a:rPr lang="en-US" altLang="ja-JP" sz="4000" dirty="0" err="1" smtClean="0">
                <a:latin typeface="Symbol" pitchFamily="18" charset="2"/>
              </a:rPr>
              <a:t>w</a:t>
            </a:r>
            <a:r>
              <a:rPr lang="en-US" altLang="ja-JP" sz="4000" i="1" baseline="-25000" dirty="0" err="1" smtClean="0"/>
              <a:t>pe</a:t>
            </a:r>
            <a:r>
              <a:rPr lang="en-US" altLang="ja-JP" sz="4000" i="1" baseline="-25000" dirty="0" smtClean="0"/>
              <a:t> </a:t>
            </a:r>
            <a:r>
              <a:rPr lang="en-US" altLang="ja-JP" sz="4000" dirty="0" smtClean="0"/>
              <a:t>/</a:t>
            </a:r>
            <a:r>
              <a:rPr lang="en-US" altLang="ja-JP" sz="4000" dirty="0" smtClean="0">
                <a:latin typeface="Symbol" pitchFamily="18" charset="2"/>
              </a:rPr>
              <a:t>W</a:t>
            </a:r>
            <a:r>
              <a:rPr lang="en-US" altLang="ja-JP" sz="4000" i="1" baseline="-25000" dirty="0" smtClean="0"/>
              <a:t>e</a:t>
            </a:r>
            <a:r>
              <a:rPr lang="en-US" altLang="ja-JP" sz="4000" dirty="0" smtClean="0"/>
              <a:t>)</a:t>
            </a:r>
            <a:r>
              <a:rPr lang="en-US" altLang="ja-JP" sz="4000" baseline="30000" dirty="0" smtClean="0"/>
              <a:t>2</a:t>
            </a:r>
            <a:r>
              <a:rPr lang="en-US" altLang="ja-JP" sz="4000" dirty="0" smtClean="0"/>
              <a:t> = </a:t>
            </a:r>
            <a:r>
              <a:rPr lang="en-US" altLang="ja-JP" sz="4000" dirty="0" smtClean="0"/>
              <a:t>10</a:t>
            </a:r>
            <a:r>
              <a:rPr lang="en-US" altLang="ja-JP" sz="4000" baseline="30000" dirty="0" smtClean="0"/>
              <a:t>4</a:t>
            </a:r>
            <a:r>
              <a:rPr lang="en-US" altLang="ja-JP" sz="4000" dirty="0" smtClean="0"/>
              <a:t> </a:t>
            </a:r>
          </a:p>
          <a:p>
            <a:pPr>
              <a:lnSpc>
                <a:spcPts val="5600"/>
              </a:lnSpc>
            </a:pPr>
            <a:r>
              <a:rPr lang="en-US" altLang="ja-JP" sz="4000" dirty="0" smtClean="0">
                <a:latin typeface="Symbol" pitchFamily="18" charset="2"/>
              </a:rPr>
              <a:t>b</a:t>
            </a:r>
            <a:r>
              <a:rPr lang="en-US" altLang="ja-JP" sz="4000" dirty="0" smtClean="0"/>
              <a:t>(</a:t>
            </a:r>
            <a:r>
              <a:rPr lang="en-US" altLang="ja-JP" sz="4000" i="1" dirty="0" smtClean="0"/>
              <a:t>t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= 0)</a:t>
            </a:r>
            <a:r>
              <a:rPr lang="en-US" altLang="ja-JP" sz="4000" baseline="-25000" dirty="0" smtClean="0"/>
              <a:t> </a:t>
            </a:r>
            <a:r>
              <a:rPr lang="en-US" altLang="ja-JP" sz="3600" baseline="-25000" dirty="0" smtClean="0"/>
              <a:t> </a:t>
            </a:r>
            <a:r>
              <a:rPr lang="en-US" altLang="ja-JP" sz="3600" dirty="0" smtClean="0"/>
              <a:t> </a:t>
            </a:r>
            <a:r>
              <a:rPr lang="en-US" altLang="ja-JP" sz="4000" dirty="0" smtClean="0"/>
              <a:t> </a:t>
            </a:r>
            <a:r>
              <a:rPr lang="en-US" altLang="ja-JP" sz="4000" dirty="0" smtClean="0">
                <a:latin typeface="Symbol" pitchFamily="18" charset="2"/>
              </a:rPr>
              <a:t> </a:t>
            </a:r>
            <a:r>
              <a:rPr lang="en-US" altLang="ja-JP" sz="4000" dirty="0" smtClean="0"/>
              <a:t>= </a:t>
            </a:r>
            <a:r>
              <a:rPr lang="en-US" altLang="ja-JP" sz="4000" dirty="0" smtClean="0"/>
              <a:t>0.2 </a:t>
            </a:r>
            <a:r>
              <a:rPr lang="en-US" altLang="ja-JP" sz="4000" dirty="0" smtClean="0"/>
              <a:t>(</a:t>
            </a:r>
            <a:r>
              <a:rPr lang="en-US" altLang="ja-JP" sz="4000" dirty="0" smtClean="0">
                <a:latin typeface="Symbol" pitchFamily="18" charset="2"/>
              </a:rPr>
              <a:t>b</a:t>
            </a:r>
            <a:r>
              <a:rPr lang="en-US" altLang="ja-JP" sz="4000" i="1" baseline="-25000" dirty="0" smtClean="0"/>
              <a:t>e </a:t>
            </a:r>
            <a:r>
              <a:rPr lang="en-US" altLang="ja-JP" sz="4000" dirty="0" smtClean="0"/>
              <a:t>= </a:t>
            </a:r>
            <a:r>
              <a:rPr lang="en-US" altLang="ja-JP" sz="4000" dirty="0" smtClean="0">
                <a:latin typeface="Symbol" pitchFamily="18" charset="2"/>
              </a:rPr>
              <a:t>b</a:t>
            </a:r>
            <a:r>
              <a:rPr lang="en-US" altLang="ja-JP" sz="4000" i="1" baseline="-25000" dirty="0" smtClean="0"/>
              <a:t>i</a:t>
            </a:r>
            <a:r>
              <a:rPr lang="en-US" altLang="ja-JP" sz="4000" dirty="0" smtClean="0"/>
              <a:t>)</a:t>
            </a:r>
            <a:endParaRPr lang="en-US" altLang="ja-JP" sz="4000" dirty="0" smtClean="0"/>
          </a:p>
          <a:p>
            <a:pPr>
              <a:lnSpc>
                <a:spcPts val="5600"/>
              </a:lnSpc>
            </a:pPr>
            <a:r>
              <a:rPr lang="en-US" altLang="ja-JP" sz="4000" dirty="0" smtClean="0"/>
              <a:t>ion reflection ratio:</a:t>
            </a:r>
            <a:endParaRPr lang="en-US" altLang="ja-JP" sz="4000" dirty="0" smtClean="0"/>
          </a:p>
          <a:p>
            <a:pPr>
              <a:lnSpc>
                <a:spcPts val="5600"/>
              </a:lnSpc>
            </a:pPr>
            <a:r>
              <a:rPr lang="en-US" altLang="ja-JP" sz="4000" dirty="0" smtClean="0"/>
              <a:t>     </a:t>
            </a:r>
            <a:r>
              <a:rPr lang="en-US" altLang="ja-JP" sz="4000" dirty="0" smtClean="0">
                <a:latin typeface="Symbol" pitchFamily="18" charset="2"/>
              </a:rPr>
              <a:t>a</a:t>
            </a:r>
            <a:r>
              <a:rPr lang="en-US" altLang="ja-JP" sz="4000" dirty="0" smtClean="0"/>
              <a:t> = </a:t>
            </a:r>
            <a:r>
              <a:rPr lang="en-US" altLang="ja-JP" sz="4000" i="1" dirty="0" smtClean="0"/>
              <a:t>n</a:t>
            </a:r>
            <a:r>
              <a:rPr lang="en-US" altLang="ja-JP" sz="4000" i="1" baseline="-25000" dirty="0" smtClean="0"/>
              <a:t>r </a:t>
            </a:r>
            <a:r>
              <a:rPr lang="en-US" altLang="ja-JP" sz="4000" dirty="0" smtClean="0"/>
              <a:t>/</a:t>
            </a:r>
            <a:r>
              <a:rPr lang="en-US" altLang="ja-JP" sz="4000" i="1" baseline="-25000" dirty="0" smtClean="0"/>
              <a:t> </a:t>
            </a:r>
            <a:r>
              <a:rPr lang="en-US" altLang="ja-JP" sz="4000" i="1" dirty="0" err="1" smtClean="0"/>
              <a:t>n</a:t>
            </a:r>
            <a:r>
              <a:rPr lang="en-US" altLang="ja-JP" sz="4000" i="1" baseline="-25000" dirty="0" err="1" smtClean="0"/>
              <a:t>i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= </a:t>
            </a:r>
            <a:r>
              <a:rPr lang="en-US" altLang="ja-JP" sz="4000" dirty="0"/>
              <a:t>1 / </a:t>
            </a:r>
            <a:r>
              <a:rPr lang="en-US" altLang="ja-JP" sz="4000" dirty="0" smtClean="0"/>
              <a:t>3</a:t>
            </a:r>
          </a:p>
        </p:txBody>
      </p:sp>
      <p:sp>
        <p:nvSpPr>
          <p:cNvPr id="139" name="テキスト ボックス 282"/>
          <p:cNvSpPr txBox="1">
            <a:spLocks noChangeArrowheads="1"/>
          </p:cNvSpPr>
          <p:nvPr/>
        </p:nvSpPr>
        <p:spPr bwMode="auto">
          <a:xfrm>
            <a:off x="1742974" y="30281603"/>
            <a:ext cx="548579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4000" dirty="0" smtClean="0"/>
              <a:t>The following parameters</a:t>
            </a:r>
          </a:p>
          <a:p>
            <a:r>
              <a:rPr lang="en-US" altLang="ja-JP" sz="4000" dirty="0" smtClean="0"/>
              <a:t>a</a:t>
            </a:r>
            <a:r>
              <a:rPr lang="en-US" altLang="ja-JP" sz="4000" dirty="0" smtClean="0"/>
              <a:t>re fixed if not specified.</a:t>
            </a:r>
            <a:endParaRPr lang="ja-JP" altLang="en-US" sz="4000" dirty="0"/>
          </a:p>
        </p:txBody>
      </p:sp>
      <p:pic>
        <p:nvPicPr>
          <p:cNvPr id="1131" name="Picture 107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3786914" y="30846752"/>
            <a:ext cx="5529808" cy="356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2" name="Picture 108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3786914" y="33609135"/>
            <a:ext cx="5529808" cy="35697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6" name="フリーフォーム 145"/>
          <p:cNvSpPr/>
          <p:nvPr/>
        </p:nvSpPr>
        <p:spPr>
          <a:xfrm>
            <a:off x="12549041" y="31315120"/>
            <a:ext cx="1533379" cy="161778"/>
          </a:xfrm>
          <a:custGeom>
            <a:avLst/>
            <a:gdLst>
              <a:gd name="connsiteX0" fmla="*/ 0 w 1533379"/>
              <a:gd name="connsiteY0" fmla="*/ 161778 h 161778"/>
              <a:gd name="connsiteX1" fmla="*/ 886265 w 1533379"/>
              <a:gd name="connsiteY1" fmla="*/ 21101 h 161778"/>
              <a:gd name="connsiteX2" fmla="*/ 1533379 w 1533379"/>
              <a:gd name="connsiteY2" fmla="*/ 35169 h 161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3379" h="161778">
                <a:moveTo>
                  <a:pt x="0" y="161778"/>
                </a:moveTo>
                <a:cubicBezTo>
                  <a:pt x="315351" y="101990"/>
                  <a:pt x="630702" y="42202"/>
                  <a:pt x="886265" y="21101"/>
                </a:cubicBezTo>
                <a:cubicBezTo>
                  <a:pt x="1141828" y="0"/>
                  <a:pt x="1337603" y="17584"/>
                  <a:pt x="1533379" y="35169"/>
                </a:cubicBezTo>
              </a:path>
            </a:pathLst>
          </a:cu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フリーフォーム 146"/>
          <p:cNvSpPr/>
          <p:nvPr/>
        </p:nvSpPr>
        <p:spPr>
          <a:xfrm>
            <a:off x="11972266" y="31701981"/>
            <a:ext cx="478302" cy="3193366"/>
          </a:xfrm>
          <a:custGeom>
            <a:avLst/>
            <a:gdLst>
              <a:gd name="connsiteX0" fmla="*/ 478302 w 478302"/>
              <a:gd name="connsiteY0" fmla="*/ 0 h 3193366"/>
              <a:gd name="connsiteX1" fmla="*/ 0 w 478302"/>
              <a:gd name="connsiteY1" fmla="*/ 3193366 h 3193366"/>
              <a:gd name="connsiteX2" fmla="*/ 0 w 478302"/>
              <a:gd name="connsiteY2" fmla="*/ 3193366 h 319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8302" h="3193366">
                <a:moveTo>
                  <a:pt x="478302" y="0"/>
                </a:moveTo>
                <a:lnTo>
                  <a:pt x="0" y="3193366"/>
                </a:lnTo>
                <a:lnTo>
                  <a:pt x="0" y="3193366"/>
                </a:lnTo>
              </a:path>
            </a:pathLst>
          </a:cu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円/楕円 148"/>
          <p:cNvSpPr>
            <a:spLocks noChangeAspect="1"/>
          </p:cNvSpPr>
          <p:nvPr/>
        </p:nvSpPr>
        <p:spPr>
          <a:xfrm>
            <a:off x="12358006" y="31460464"/>
            <a:ext cx="242889" cy="242889"/>
          </a:xfrm>
          <a:prstGeom prst="ellipse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23598473" y="30203810"/>
            <a:ext cx="30049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u="sng" dirty="0" smtClean="0"/>
              <a:t>Averaged in </a:t>
            </a:r>
            <a:r>
              <a:rPr lang="en-US" altLang="ja-JP" sz="4000" i="1" u="sng" dirty="0" smtClean="0"/>
              <a:t>k</a:t>
            </a:r>
            <a:endParaRPr lang="ja-JP" altLang="en-US" sz="4000" u="sng" dirty="0" smtClean="0"/>
          </a:p>
        </p:txBody>
      </p:sp>
      <p:sp>
        <p:nvSpPr>
          <p:cNvPr id="1046" name="Text Box 41"/>
          <p:cNvSpPr txBox="1">
            <a:spLocks noChangeArrowheads="1"/>
          </p:cNvSpPr>
          <p:nvPr/>
        </p:nvSpPr>
        <p:spPr bwMode="auto">
          <a:xfrm>
            <a:off x="13212958" y="7629396"/>
            <a:ext cx="464347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l"/>
            </a:pPr>
            <a:r>
              <a:rPr lang="en-US" altLang="ja-JP" sz="4000" dirty="0" smtClean="0"/>
              <a:t>A variety of micro-instabilities are </a:t>
            </a:r>
            <a:r>
              <a:rPr lang="en-US" altLang="ja-JP" sz="4000" dirty="0" err="1" smtClean="0"/>
              <a:t>ge-nerated</a:t>
            </a:r>
            <a:r>
              <a:rPr lang="en-US" altLang="ja-JP" sz="4000" dirty="0" smtClean="0"/>
              <a:t> in a shock transition region, while not much attention was paid to saturation levels of the instabilities. </a:t>
            </a:r>
          </a:p>
        </p:txBody>
      </p:sp>
      <p:sp>
        <p:nvSpPr>
          <p:cNvPr id="165" name="テキスト ボックス 164"/>
          <p:cNvSpPr txBox="1"/>
          <p:nvPr/>
        </p:nvSpPr>
        <p:spPr>
          <a:xfrm>
            <a:off x="23214284" y="11844244"/>
            <a:ext cx="800105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l"/>
            </a:pPr>
            <a:r>
              <a:rPr lang="en-US" altLang="ja-JP" sz="4000" dirty="0" smtClean="0"/>
              <a:t>Understanding electron </a:t>
            </a:r>
            <a:r>
              <a:rPr lang="en-US" altLang="ja-JP" sz="4000" dirty="0" smtClean="0"/>
              <a:t>heating </a:t>
            </a:r>
            <a:r>
              <a:rPr lang="en-US" altLang="ja-JP" sz="4000" dirty="0" err="1" smtClean="0"/>
              <a:t>ra-te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near a shock is one of the </a:t>
            </a:r>
            <a:r>
              <a:rPr lang="en-US" altLang="ja-JP" sz="4000" dirty="0" err="1" smtClean="0"/>
              <a:t>outsta-nding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issues of a </a:t>
            </a:r>
            <a:r>
              <a:rPr lang="en-US" altLang="ja-JP" sz="4000" dirty="0" err="1" smtClean="0"/>
              <a:t>collisionless</a:t>
            </a:r>
            <a:r>
              <a:rPr lang="en-US" altLang="ja-JP" sz="4000" dirty="0" smtClean="0"/>
              <a:t> shock </a:t>
            </a:r>
            <a:r>
              <a:rPr lang="en-US" altLang="ja-JP" sz="4000" dirty="0" smtClean="0"/>
              <a:t>physics. For instance, strong </a:t>
            </a:r>
            <a:r>
              <a:rPr lang="en-US" altLang="ja-JP" sz="4000" dirty="0" err="1" smtClean="0"/>
              <a:t>heati-ng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may occur in SNR shocks, while </a:t>
            </a:r>
            <a:r>
              <a:rPr lang="en-US" altLang="ja-JP" sz="4000" dirty="0" smtClean="0"/>
              <a:t>significant </a:t>
            </a:r>
            <a:r>
              <a:rPr lang="en-US" altLang="ja-JP" sz="4000" dirty="0" smtClean="0"/>
              <a:t>heating is seldom </a:t>
            </a:r>
            <a:r>
              <a:rPr lang="en-US" altLang="ja-JP" sz="4000" dirty="0" err="1" smtClean="0"/>
              <a:t>obser-ved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near the earth. Why?</a:t>
            </a:r>
          </a:p>
          <a:p>
            <a:pPr marL="457200" indent="-457200">
              <a:buFont typeface="Wingdings" pitchFamily="2" charset="2"/>
              <a:buChar char="l"/>
            </a:pPr>
            <a:r>
              <a:rPr lang="en-US" altLang="ja-JP" sz="4000" dirty="0" smtClean="0"/>
              <a:t>Electron </a:t>
            </a:r>
            <a:r>
              <a:rPr lang="en-US" altLang="ja-JP" sz="4000" dirty="0" smtClean="0"/>
              <a:t>heating </a:t>
            </a:r>
            <a:r>
              <a:rPr lang="en-US" altLang="ja-JP" sz="4000" dirty="0" smtClean="0"/>
              <a:t>rates for wide ran-</a:t>
            </a:r>
            <a:r>
              <a:rPr lang="en-US" altLang="ja-JP" sz="4000" dirty="0" err="1" smtClean="0"/>
              <a:t>ge</a:t>
            </a:r>
            <a:r>
              <a:rPr lang="en-US" altLang="ja-JP" sz="4000" dirty="0" smtClean="0"/>
              <a:t> of shock parameters are discuss-</a:t>
            </a:r>
            <a:r>
              <a:rPr lang="en-US" altLang="ja-JP" sz="4000" dirty="0" err="1" smtClean="0"/>
              <a:t>ed</a:t>
            </a:r>
            <a:r>
              <a:rPr lang="en-US" altLang="ja-JP" sz="4000" dirty="0" smtClean="0"/>
              <a:t> by using a </a:t>
            </a:r>
            <a:r>
              <a:rPr lang="en-US" altLang="ja-JP" sz="4000" dirty="0" err="1" smtClean="0"/>
              <a:t>quasilinear</a:t>
            </a:r>
            <a:r>
              <a:rPr lang="en-US" altLang="ja-JP" sz="4000" dirty="0" smtClean="0"/>
              <a:t> (QL) anal-</a:t>
            </a:r>
            <a:r>
              <a:rPr lang="en-US" altLang="ja-JP" sz="4000" dirty="0" err="1" smtClean="0"/>
              <a:t>ysis</a:t>
            </a:r>
            <a:r>
              <a:rPr lang="en-US" altLang="ja-JP" sz="4000" dirty="0" smtClean="0"/>
              <a:t> in this study.</a:t>
            </a:r>
            <a:endParaRPr kumimoji="1" lang="ja-JP" altLang="en-US" sz="4000" dirty="0"/>
          </a:p>
        </p:txBody>
      </p:sp>
      <p:pic>
        <p:nvPicPr>
          <p:cNvPr id="1154" name="Picture 13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8070776" y="7986620"/>
            <a:ext cx="40005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0" name="正方形/長方形 229"/>
          <p:cNvSpPr>
            <a:spLocks noChangeAspect="1"/>
          </p:cNvSpPr>
          <p:nvPr/>
        </p:nvSpPr>
        <p:spPr>
          <a:xfrm rot="1140000">
            <a:off x="18247934" y="9393218"/>
            <a:ext cx="488638" cy="38005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2" name="直線コネクタ 231"/>
          <p:cNvCxnSpPr/>
          <p:nvPr/>
        </p:nvCxnSpPr>
        <p:spPr>
          <a:xfrm flipV="1">
            <a:off x="18785128" y="7700868"/>
            <a:ext cx="3857652" cy="178592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直線コネクタ 233"/>
          <p:cNvCxnSpPr/>
          <p:nvPr/>
        </p:nvCxnSpPr>
        <p:spPr>
          <a:xfrm>
            <a:off x="18642252" y="9843980"/>
            <a:ext cx="4000528" cy="185741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直線コネクタ 235"/>
          <p:cNvCxnSpPr/>
          <p:nvPr/>
        </p:nvCxnSpPr>
        <p:spPr>
          <a:xfrm>
            <a:off x="22642780" y="7700868"/>
            <a:ext cx="8643998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直線コネクタ 238"/>
          <p:cNvCxnSpPr/>
          <p:nvPr/>
        </p:nvCxnSpPr>
        <p:spPr>
          <a:xfrm>
            <a:off x="22642780" y="11701396"/>
            <a:ext cx="86400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直線コネクタ 240"/>
          <p:cNvCxnSpPr/>
          <p:nvPr/>
        </p:nvCxnSpPr>
        <p:spPr>
          <a:xfrm rot="5400000">
            <a:off x="29286514" y="9701132"/>
            <a:ext cx="4000528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テキスト ボックス 243"/>
          <p:cNvSpPr txBox="1"/>
          <p:nvPr/>
        </p:nvSpPr>
        <p:spPr>
          <a:xfrm>
            <a:off x="18337839" y="11915682"/>
            <a:ext cx="3474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</a:t>
            </a:r>
            <a:r>
              <a:rPr kumimoji="1" lang="en-US" altLang="ja-JP" dirty="0" smtClean="0"/>
              <a:t>handra image of SN1006</a:t>
            </a:r>
            <a:endParaRPr kumimoji="1" lang="ja-JP" altLang="en-US" dirty="0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1743894" y="30210304"/>
            <a:ext cx="37866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i="1" u="sng" dirty="0" err="1" smtClean="0"/>
              <a:t>kc</a:t>
            </a:r>
            <a:r>
              <a:rPr lang="en-US" altLang="ja-JP" sz="4000" u="sng" dirty="0" smtClean="0"/>
              <a:t>/</a:t>
            </a:r>
            <a:r>
              <a:rPr lang="en-US" altLang="ja-JP" sz="4000" i="1" u="sng" dirty="0" err="1" smtClean="0">
                <a:latin typeface="Symbol" pitchFamily="18" charset="2"/>
              </a:rPr>
              <a:t>w</a:t>
            </a:r>
            <a:r>
              <a:rPr lang="en-US" altLang="ja-JP" sz="4000" i="1" u="sng" baseline="-25000" dirty="0" err="1" smtClean="0"/>
              <a:t>pe</a:t>
            </a:r>
            <a:r>
              <a:rPr lang="en-US" altLang="ja-JP" sz="4000" i="1" u="sng" dirty="0" smtClean="0"/>
              <a:t> </a:t>
            </a:r>
            <a:r>
              <a:rPr lang="en-US" altLang="ja-JP" sz="4000" u="sng" dirty="0" smtClean="0"/>
              <a:t>= </a:t>
            </a:r>
            <a:r>
              <a:rPr lang="en-US" altLang="ja-JP" sz="4000" u="sng" dirty="0" smtClean="0"/>
              <a:t>1 (fixed)</a:t>
            </a:r>
            <a:endParaRPr lang="ja-JP" altLang="en-US" sz="4000" u="sng" dirty="0" smtClean="0"/>
          </a:p>
        </p:txBody>
      </p:sp>
      <p:sp>
        <p:nvSpPr>
          <p:cNvPr id="247" name="テキスト ボックス 281"/>
          <p:cNvSpPr txBox="1">
            <a:spLocks noChangeArrowheads="1"/>
          </p:cNvSpPr>
          <p:nvPr/>
        </p:nvSpPr>
        <p:spPr bwMode="auto">
          <a:xfrm>
            <a:off x="25317514" y="31132504"/>
            <a:ext cx="557216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4000" dirty="0" smtClean="0"/>
              <a:t>Electron heating rate is inversely proportional to initial beta, which means that saturation electron temperature does not depend </a:t>
            </a:r>
            <a:r>
              <a:rPr lang="en-US" altLang="ja-JP" sz="4000" dirty="0"/>
              <a:t>on </a:t>
            </a:r>
            <a:r>
              <a:rPr lang="en-US" altLang="ja-JP" sz="4000" dirty="0" smtClean="0"/>
              <a:t>the initial beta.</a:t>
            </a:r>
            <a:endParaRPr lang="ja-JP" altLang="en-US" sz="4000" dirty="0"/>
          </a:p>
        </p:txBody>
      </p:sp>
      <p:grpSp>
        <p:nvGrpSpPr>
          <p:cNvPr id="248" name="グループ化 247"/>
          <p:cNvGrpSpPr>
            <a:grpSpLocks noChangeAspect="1"/>
          </p:cNvGrpSpPr>
          <p:nvPr/>
        </p:nvGrpSpPr>
        <p:grpSpPr>
          <a:xfrm>
            <a:off x="19543505" y="30918190"/>
            <a:ext cx="5851109" cy="4286280"/>
            <a:chOff x="25327946" y="30918190"/>
            <a:chExt cx="4875927" cy="3571900"/>
          </a:xfrm>
        </p:grpSpPr>
        <p:pic>
          <p:nvPicPr>
            <p:cNvPr id="249" name="Picture 126"/>
            <p:cNvPicPr>
              <a:picLocks noChangeAspect="1" noChangeArrowheads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25327946" y="30918190"/>
              <a:ext cx="4875927" cy="3571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50" name="Text Box 21"/>
            <p:cNvSpPr txBox="1">
              <a:spLocks noChangeArrowheads="1"/>
            </p:cNvSpPr>
            <p:nvPr/>
          </p:nvSpPr>
          <p:spPr bwMode="auto">
            <a:xfrm>
              <a:off x="27081430" y="31846884"/>
              <a:ext cx="85311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b="1" i="1" dirty="0" smtClean="0">
                  <a:solidFill>
                    <a:srgbClr val="FF0000"/>
                  </a:solidFill>
                </a:rPr>
                <a:t>~</a:t>
              </a:r>
              <a:r>
                <a:rPr lang="ja-JP" altLang="en-US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b="1" i="1" dirty="0">
                  <a:solidFill>
                    <a:srgbClr val="FF0000"/>
                  </a:solidFill>
                  <a:latin typeface="Symbol" pitchFamily="18" charset="2"/>
                </a:rPr>
                <a:t>b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 </a:t>
              </a:r>
              <a:r>
                <a:rPr lang="en-US" altLang="ja-JP" b="1" i="1" baseline="30000" dirty="0">
                  <a:solidFill>
                    <a:srgbClr val="FF0000"/>
                  </a:solidFill>
                </a:rPr>
                <a:t>-1</a:t>
              </a:r>
            </a:p>
          </p:txBody>
        </p:sp>
      </p:grpSp>
      <p:grpSp>
        <p:nvGrpSpPr>
          <p:cNvPr id="260" name="グループ化 259"/>
          <p:cNvGrpSpPr/>
          <p:nvPr/>
        </p:nvGrpSpPr>
        <p:grpSpPr>
          <a:xfrm>
            <a:off x="12641460" y="12961126"/>
            <a:ext cx="10501386" cy="5741166"/>
            <a:chOff x="12558687" y="12961126"/>
            <a:chExt cx="10501386" cy="5741166"/>
          </a:xfrm>
        </p:grpSpPr>
        <p:sp>
          <p:nvSpPr>
            <p:cNvPr id="213" name="角丸四角形 212"/>
            <p:cNvSpPr/>
            <p:nvPr/>
          </p:nvSpPr>
          <p:spPr>
            <a:xfrm>
              <a:off x="12558687" y="12961126"/>
              <a:ext cx="10501386" cy="5741166"/>
            </a:xfrm>
            <a:prstGeom prst="roundRect">
              <a:avLst>
                <a:gd name="adj" fmla="val 8134"/>
              </a:avLst>
            </a:prstGeom>
            <a:solidFill>
              <a:schemeClr val="bg1"/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12" name="Picture 51"/>
            <p:cNvPicPr>
              <a:picLocks noChangeAspect="1"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12777763" y="13702493"/>
              <a:ext cx="5495925" cy="477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66" name="Group 89"/>
            <p:cNvGrpSpPr>
              <a:grpSpLocks/>
            </p:cNvGrpSpPr>
            <p:nvPr/>
          </p:nvGrpSpPr>
          <p:grpSpPr bwMode="auto">
            <a:xfrm>
              <a:off x="18170559" y="13630194"/>
              <a:ext cx="3032126" cy="4065586"/>
              <a:chOff x="3795" y="1284"/>
              <a:chExt cx="1910" cy="2561"/>
            </a:xfrm>
          </p:grpSpPr>
          <p:sp>
            <p:nvSpPr>
              <p:cNvPr id="167" name="Line 55"/>
              <p:cNvSpPr>
                <a:spLocks noChangeShapeType="1"/>
              </p:cNvSpPr>
              <p:nvPr/>
            </p:nvSpPr>
            <p:spPr bwMode="auto">
              <a:xfrm>
                <a:off x="3950" y="3651"/>
                <a:ext cx="148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56"/>
              <p:cNvSpPr>
                <a:spLocks noChangeShapeType="1"/>
              </p:cNvSpPr>
              <p:nvPr/>
            </p:nvSpPr>
            <p:spPr bwMode="auto">
              <a:xfrm flipV="1">
                <a:off x="3950" y="1664"/>
                <a:ext cx="0" cy="7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Freeform 57"/>
              <p:cNvSpPr>
                <a:spLocks/>
              </p:cNvSpPr>
              <p:nvPr/>
            </p:nvSpPr>
            <p:spPr bwMode="auto">
              <a:xfrm>
                <a:off x="3950" y="2999"/>
                <a:ext cx="1458" cy="1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24" y="144"/>
                  </a:cxn>
                  <a:cxn ang="0">
                    <a:pos x="2496" y="192"/>
                  </a:cxn>
                </a:cxnLst>
                <a:rect l="0" t="0" r="r" b="b"/>
                <a:pathLst>
                  <a:path w="2496" h="192">
                    <a:moveTo>
                      <a:pt x="0" y="0"/>
                    </a:moveTo>
                    <a:cubicBezTo>
                      <a:pt x="104" y="56"/>
                      <a:pt x="208" y="112"/>
                      <a:pt x="624" y="144"/>
                    </a:cubicBezTo>
                    <a:cubicBezTo>
                      <a:pt x="1040" y="176"/>
                      <a:pt x="1768" y="184"/>
                      <a:pt x="2496" y="192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Freeform 58"/>
              <p:cNvSpPr>
                <a:spLocks/>
              </p:cNvSpPr>
              <p:nvPr/>
            </p:nvSpPr>
            <p:spPr bwMode="auto">
              <a:xfrm>
                <a:off x="3950" y="2807"/>
                <a:ext cx="1458" cy="130"/>
              </a:xfrm>
              <a:custGeom>
                <a:avLst/>
                <a:gdLst/>
                <a:ahLst/>
                <a:cxnLst>
                  <a:cxn ang="0">
                    <a:pos x="0" y="104"/>
                  </a:cxn>
                  <a:cxn ang="0">
                    <a:pos x="672" y="8"/>
                  </a:cxn>
                  <a:cxn ang="0">
                    <a:pos x="1536" y="152"/>
                  </a:cxn>
                  <a:cxn ang="0">
                    <a:pos x="2496" y="200"/>
                  </a:cxn>
                </a:cxnLst>
                <a:rect l="0" t="0" r="r" b="b"/>
                <a:pathLst>
                  <a:path w="2496" h="200">
                    <a:moveTo>
                      <a:pt x="0" y="104"/>
                    </a:moveTo>
                    <a:cubicBezTo>
                      <a:pt x="208" y="52"/>
                      <a:pt x="416" y="0"/>
                      <a:pt x="672" y="8"/>
                    </a:cubicBezTo>
                    <a:cubicBezTo>
                      <a:pt x="928" y="16"/>
                      <a:pt x="1232" y="120"/>
                      <a:pt x="1536" y="152"/>
                    </a:cubicBezTo>
                    <a:cubicBezTo>
                      <a:pt x="1840" y="184"/>
                      <a:pt x="2168" y="192"/>
                      <a:pt x="2496" y="20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Freeform 59"/>
              <p:cNvSpPr>
                <a:spLocks/>
              </p:cNvSpPr>
              <p:nvPr/>
            </p:nvSpPr>
            <p:spPr bwMode="auto">
              <a:xfrm>
                <a:off x="3950" y="2564"/>
                <a:ext cx="1458" cy="186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816" y="0"/>
                  </a:cxn>
                  <a:cxn ang="0">
                    <a:pos x="1680" y="192"/>
                  </a:cxn>
                  <a:cxn ang="0">
                    <a:pos x="2496" y="288"/>
                  </a:cxn>
                </a:cxnLst>
                <a:rect l="0" t="0" r="r" b="b"/>
                <a:pathLst>
                  <a:path w="2496" h="288">
                    <a:moveTo>
                      <a:pt x="0" y="192"/>
                    </a:moveTo>
                    <a:cubicBezTo>
                      <a:pt x="268" y="96"/>
                      <a:pt x="536" y="0"/>
                      <a:pt x="816" y="0"/>
                    </a:cubicBezTo>
                    <a:cubicBezTo>
                      <a:pt x="1096" y="0"/>
                      <a:pt x="1400" y="144"/>
                      <a:pt x="1680" y="192"/>
                    </a:cubicBezTo>
                    <a:cubicBezTo>
                      <a:pt x="1960" y="240"/>
                      <a:pt x="2228" y="264"/>
                      <a:pt x="2496" y="288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60"/>
              <p:cNvSpPr>
                <a:spLocks noChangeShapeType="1"/>
              </p:cNvSpPr>
              <p:nvPr/>
            </p:nvSpPr>
            <p:spPr bwMode="auto">
              <a:xfrm flipV="1">
                <a:off x="3950" y="2440"/>
                <a:ext cx="0" cy="12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Freeform 61"/>
              <p:cNvSpPr>
                <a:spLocks/>
              </p:cNvSpPr>
              <p:nvPr/>
            </p:nvSpPr>
            <p:spPr bwMode="auto">
              <a:xfrm>
                <a:off x="3950" y="1907"/>
                <a:ext cx="1458" cy="160"/>
              </a:xfrm>
              <a:custGeom>
                <a:avLst/>
                <a:gdLst/>
                <a:ahLst/>
                <a:cxnLst>
                  <a:cxn ang="0">
                    <a:pos x="0" y="248"/>
                  </a:cxn>
                  <a:cxn ang="0">
                    <a:pos x="144" y="200"/>
                  </a:cxn>
                  <a:cxn ang="0">
                    <a:pos x="288" y="104"/>
                  </a:cxn>
                  <a:cxn ang="0">
                    <a:pos x="480" y="56"/>
                  </a:cxn>
                  <a:cxn ang="0">
                    <a:pos x="1008" y="8"/>
                  </a:cxn>
                  <a:cxn ang="0">
                    <a:pos x="2496" y="8"/>
                  </a:cxn>
                </a:cxnLst>
                <a:rect l="0" t="0" r="r" b="b"/>
                <a:pathLst>
                  <a:path w="2496" h="248">
                    <a:moveTo>
                      <a:pt x="0" y="248"/>
                    </a:moveTo>
                    <a:cubicBezTo>
                      <a:pt x="48" y="236"/>
                      <a:pt x="96" y="224"/>
                      <a:pt x="144" y="200"/>
                    </a:cubicBezTo>
                    <a:cubicBezTo>
                      <a:pt x="192" y="176"/>
                      <a:pt x="232" y="128"/>
                      <a:pt x="288" y="104"/>
                    </a:cubicBezTo>
                    <a:cubicBezTo>
                      <a:pt x="344" y="80"/>
                      <a:pt x="360" y="72"/>
                      <a:pt x="480" y="56"/>
                    </a:cubicBezTo>
                    <a:cubicBezTo>
                      <a:pt x="600" y="40"/>
                      <a:pt x="672" y="16"/>
                      <a:pt x="1008" y="8"/>
                    </a:cubicBezTo>
                    <a:cubicBezTo>
                      <a:pt x="1344" y="0"/>
                      <a:pt x="1920" y="4"/>
                      <a:pt x="2496" y="8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Freeform 62"/>
              <p:cNvSpPr>
                <a:spLocks/>
              </p:cNvSpPr>
              <p:nvPr/>
            </p:nvSpPr>
            <p:spPr bwMode="auto">
              <a:xfrm>
                <a:off x="3950" y="3304"/>
                <a:ext cx="1458" cy="347"/>
              </a:xfrm>
              <a:custGeom>
                <a:avLst/>
                <a:gdLst/>
                <a:ahLst/>
                <a:cxnLst>
                  <a:cxn ang="0">
                    <a:pos x="0" y="536"/>
                  </a:cxn>
                  <a:cxn ang="0">
                    <a:pos x="144" y="392"/>
                  </a:cxn>
                  <a:cxn ang="0">
                    <a:pos x="336" y="152"/>
                  </a:cxn>
                  <a:cxn ang="0">
                    <a:pos x="768" y="56"/>
                  </a:cxn>
                  <a:cxn ang="0">
                    <a:pos x="2160" y="8"/>
                  </a:cxn>
                  <a:cxn ang="0">
                    <a:pos x="3312" y="8"/>
                  </a:cxn>
                </a:cxnLst>
                <a:rect l="0" t="0" r="r" b="b"/>
                <a:pathLst>
                  <a:path w="3312" h="536">
                    <a:moveTo>
                      <a:pt x="0" y="536"/>
                    </a:moveTo>
                    <a:cubicBezTo>
                      <a:pt x="44" y="496"/>
                      <a:pt x="88" y="456"/>
                      <a:pt x="144" y="392"/>
                    </a:cubicBezTo>
                    <a:cubicBezTo>
                      <a:pt x="200" y="328"/>
                      <a:pt x="232" y="208"/>
                      <a:pt x="336" y="152"/>
                    </a:cubicBezTo>
                    <a:cubicBezTo>
                      <a:pt x="440" y="96"/>
                      <a:pt x="464" y="80"/>
                      <a:pt x="768" y="56"/>
                    </a:cubicBezTo>
                    <a:cubicBezTo>
                      <a:pt x="1072" y="32"/>
                      <a:pt x="1736" y="16"/>
                      <a:pt x="2160" y="8"/>
                    </a:cubicBezTo>
                    <a:cubicBezTo>
                      <a:pt x="2584" y="0"/>
                      <a:pt x="2948" y="4"/>
                      <a:pt x="3312" y="8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Text Box 63"/>
              <p:cNvSpPr txBox="1">
                <a:spLocks noChangeArrowheads="1"/>
              </p:cNvSpPr>
              <p:nvPr/>
            </p:nvSpPr>
            <p:spPr bwMode="auto">
              <a:xfrm>
                <a:off x="3824" y="2265"/>
                <a:ext cx="26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sz="1800">
                    <a:solidFill>
                      <a:srgbClr val="000000"/>
                    </a:solidFill>
                  </a:rPr>
                  <a:t>～</a:t>
                </a:r>
              </a:p>
            </p:txBody>
          </p:sp>
          <p:sp>
            <p:nvSpPr>
              <p:cNvPr id="176" name="Text Box 64"/>
              <p:cNvSpPr txBox="1">
                <a:spLocks noChangeArrowheads="1"/>
              </p:cNvSpPr>
              <p:nvPr/>
            </p:nvSpPr>
            <p:spPr bwMode="auto">
              <a:xfrm>
                <a:off x="3823" y="2316"/>
                <a:ext cx="26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sz="1800" dirty="0">
                    <a:solidFill>
                      <a:srgbClr val="000000"/>
                    </a:solidFill>
                  </a:rPr>
                  <a:t>～</a:t>
                </a:r>
              </a:p>
            </p:txBody>
          </p:sp>
          <p:sp>
            <p:nvSpPr>
              <p:cNvPr id="177" name="Text Box 65"/>
              <p:cNvSpPr txBox="1">
                <a:spLocks noChangeArrowheads="1"/>
              </p:cNvSpPr>
              <p:nvPr/>
            </p:nvSpPr>
            <p:spPr bwMode="auto">
              <a:xfrm>
                <a:off x="3795" y="1284"/>
                <a:ext cx="338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ja-JP" sz="4000" dirty="0">
                    <a:solidFill>
                      <a:srgbClr val="000000"/>
                    </a:solidFill>
                    <a:latin typeface="Symbol" pitchFamily="18" charset="2"/>
                  </a:rPr>
                  <a:t>w</a:t>
                </a:r>
              </a:p>
            </p:txBody>
          </p:sp>
          <p:sp>
            <p:nvSpPr>
              <p:cNvPr id="178" name="Text Box 66"/>
              <p:cNvSpPr txBox="1">
                <a:spLocks noChangeArrowheads="1"/>
              </p:cNvSpPr>
              <p:nvPr/>
            </p:nvSpPr>
            <p:spPr bwMode="auto">
              <a:xfrm>
                <a:off x="5445" y="3399"/>
                <a:ext cx="260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ja-JP" sz="4000" i="1" dirty="0">
                    <a:solidFill>
                      <a:srgbClr val="000000"/>
                    </a:solidFill>
                  </a:rPr>
                  <a:t>k</a:t>
                </a:r>
              </a:p>
            </p:txBody>
          </p:sp>
          <p:sp>
            <p:nvSpPr>
              <p:cNvPr id="179" name="Line 68"/>
              <p:cNvSpPr>
                <a:spLocks noChangeShapeType="1"/>
              </p:cNvSpPr>
              <p:nvPr/>
            </p:nvSpPr>
            <p:spPr bwMode="auto">
              <a:xfrm flipV="1">
                <a:off x="3950" y="2440"/>
                <a:ext cx="757" cy="12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69"/>
              <p:cNvSpPr>
                <a:spLocks noChangeShapeType="1"/>
              </p:cNvSpPr>
              <p:nvPr/>
            </p:nvSpPr>
            <p:spPr bwMode="auto">
              <a:xfrm flipV="1">
                <a:off x="4746" y="1664"/>
                <a:ext cx="438" cy="7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Text Box 70"/>
              <p:cNvSpPr txBox="1">
                <a:spLocks noChangeArrowheads="1"/>
              </p:cNvSpPr>
              <p:nvPr/>
            </p:nvSpPr>
            <p:spPr bwMode="auto">
              <a:xfrm>
                <a:off x="4600" y="2267"/>
                <a:ext cx="26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sz="1800">
                    <a:solidFill>
                      <a:srgbClr val="000000"/>
                    </a:solidFill>
                  </a:rPr>
                  <a:t>～</a:t>
                </a:r>
              </a:p>
            </p:txBody>
          </p:sp>
          <p:sp>
            <p:nvSpPr>
              <p:cNvPr id="182" name="Text Box 71"/>
              <p:cNvSpPr txBox="1">
                <a:spLocks noChangeArrowheads="1"/>
              </p:cNvSpPr>
              <p:nvPr/>
            </p:nvSpPr>
            <p:spPr bwMode="auto">
              <a:xfrm>
                <a:off x="4598" y="2318"/>
                <a:ext cx="26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sz="1800" dirty="0">
                    <a:solidFill>
                      <a:srgbClr val="000000"/>
                    </a:solidFill>
                  </a:rPr>
                  <a:t>～</a:t>
                </a:r>
              </a:p>
            </p:txBody>
          </p:sp>
          <p:grpSp>
            <p:nvGrpSpPr>
              <p:cNvPr id="183" name="Group 74"/>
              <p:cNvGrpSpPr>
                <a:grpSpLocks/>
              </p:cNvGrpSpPr>
              <p:nvPr/>
            </p:nvGrpSpPr>
            <p:grpSpPr bwMode="auto">
              <a:xfrm>
                <a:off x="4975" y="1848"/>
                <a:ext cx="422" cy="516"/>
                <a:chOff x="2508" y="1008"/>
                <a:chExt cx="724" cy="800"/>
              </a:xfrm>
            </p:grpSpPr>
            <p:sp>
              <p:nvSpPr>
                <p:cNvPr id="196" name="Oval 75"/>
                <p:cNvSpPr>
                  <a:spLocks noChangeArrowheads="1"/>
                </p:cNvSpPr>
                <p:nvPr/>
              </p:nvSpPr>
              <p:spPr bwMode="auto">
                <a:xfrm>
                  <a:off x="2508" y="1008"/>
                  <a:ext cx="192" cy="192"/>
                </a:xfrm>
                <a:prstGeom prst="ellips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97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2534" y="1177"/>
                  <a:ext cx="698" cy="6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altLang="ja-JP" sz="3600" dirty="0">
                      <a:solidFill>
                        <a:srgbClr val="FF0000"/>
                      </a:solidFill>
                    </a:rPr>
                    <a:t>BI</a:t>
                  </a:r>
                </a:p>
              </p:txBody>
            </p:sp>
          </p:grpSp>
          <p:sp>
            <p:nvSpPr>
              <p:cNvPr id="184" name="Oval 78"/>
              <p:cNvSpPr>
                <a:spLocks noChangeArrowheads="1"/>
              </p:cNvSpPr>
              <p:nvPr/>
            </p:nvSpPr>
            <p:spPr bwMode="auto">
              <a:xfrm>
                <a:off x="4557" y="2533"/>
                <a:ext cx="112" cy="124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85" name="Oval 79"/>
              <p:cNvSpPr>
                <a:spLocks noChangeArrowheads="1"/>
              </p:cNvSpPr>
              <p:nvPr/>
            </p:nvSpPr>
            <p:spPr bwMode="auto">
              <a:xfrm>
                <a:off x="4406" y="2766"/>
                <a:ext cx="112" cy="124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86" name="Oval 80"/>
              <p:cNvSpPr>
                <a:spLocks noChangeArrowheads="1"/>
              </p:cNvSpPr>
              <p:nvPr/>
            </p:nvSpPr>
            <p:spPr bwMode="auto">
              <a:xfrm>
                <a:off x="4245" y="3026"/>
                <a:ext cx="112" cy="124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87" name="Text Box 81"/>
              <p:cNvSpPr txBox="1">
                <a:spLocks noChangeArrowheads="1"/>
              </p:cNvSpPr>
              <p:nvPr/>
            </p:nvSpPr>
            <p:spPr bwMode="auto">
              <a:xfrm>
                <a:off x="4588" y="2634"/>
                <a:ext cx="988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ja-JP" sz="3600" dirty="0">
                    <a:solidFill>
                      <a:srgbClr val="FF0000"/>
                    </a:solidFill>
                  </a:rPr>
                  <a:t>　ECDI</a:t>
                </a:r>
              </a:p>
            </p:txBody>
          </p:sp>
          <p:sp>
            <p:nvSpPr>
              <p:cNvPr id="188" name="Line 82"/>
              <p:cNvSpPr>
                <a:spLocks noChangeShapeType="1"/>
              </p:cNvSpPr>
              <p:nvPr/>
            </p:nvSpPr>
            <p:spPr bwMode="auto">
              <a:xfrm flipH="1" flipV="1">
                <a:off x="4662" y="2657"/>
                <a:ext cx="112" cy="18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83"/>
              <p:cNvSpPr>
                <a:spLocks noChangeShapeType="1"/>
              </p:cNvSpPr>
              <p:nvPr/>
            </p:nvSpPr>
            <p:spPr bwMode="auto">
              <a:xfrm flipH="1">
                <a:off x="4522" y="2843"/>
                <a:ext cx="25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84"/>
              <p:cNvSpPr>
                <a:spLocks noChangeShapeType="1"/>
              </p:cNvSpPr>
              <p:nvPr/>
            </p:nvSpPr>
            <p:spPr bwMode="auto">
              <a:xfrm flipH="1">
                <a:off x="4382" y="2843"/>
                <a:ext cx="392" cy="218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Oval 86"/>
              <p:cNvSpPr>
                <a:spLocks noChangeArrowheads="1"/>
              </p:cNvSpPr>
              <p:nvPr/>
            </p:nvSpPr>
            <p:spPr bwMode="auto">
              <a:xfrm rot="1533742">
                <a:off x="4013" y="3371"/>
                <a:ext cx="112" cy="187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92" name="Text Box 87"/>
              <p:cNvSpPr txBox="1">
                <a:spLocks noChangeArrowheads="1"/>
              </p:cNvSpPr>
              <p:nvPr/>
            </p:nvSpPr>
            <p:spPr bwMode="auto">
              <a:xfrm>
                <a:off x="4128" y="3292"/>
                <a:ext cx="811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ja-JP" sz="3600" dirty="0">
                    <a:solidFill>
                      <a:srgbClr val="FF0000"/>
                    </a:solidFill>
                  </a:rPr>
                  <a:t>MTSI</a:t>
                </a:r>
              </a:p>
            </p:txBody>
          </p:sp>
        </p:grpSp>
        <p:sp>
          <p:nvSpPr>
            <p:cNvPr id="214" name="テキスト ボックス 213"/>
            <p:cNvSpPr txBox="1"/>
            <p:nvPr/>
          </p:nvSpPr>
          <p:spPr>
            <a:xfrm>
              <a:off x="13844571" y="13104002"/>
              <a:ext cx="78790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dirty="0" smtClean="0"/>
                <a:t>Growth rates of various </a:t>
              </a:r>
              <a:r>
                <a:rPr kumimoji="1" lang="en-US" altLang="ja-JP" sz="3600" dirty="0" err="1" smtClean="0"/>
                <a:t>microinstabilities</a:t>
              </a:r>
              <a:endParaRPr kumimoji="1" lang="ja-JP" altLang="en-US" sz="3600" dirty="0"/>
            </a:p>
          </p:txBody>
        </p:sp>
        <p:sp>
          <p:nvSpPr>
            <p:cNvPr id="218" name="テキスト ボックス 217"/>
            <p:cNvSpPr txBox="1"/>
            <p:nvPr/>
          </p:nvSpPr>
          <p:spPr>
            <a:xfrm>
              <a:off x="20559743" y="14039171"/>
              <a:ext cx="22926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200" dirty="0" smtClean="0"/>
                <a:t>u</a:t>
              </a:r>
              <a:r>
                <a:rPr lang="en-US" altLang="ja-JP" sz="3200" dirty="0" smtClean="0"/>
                <a:t>pper hybrid</a:t>
              </a:r>
              <a:endParaRPr kumimoji="1" lang="ja-JP" altLang="en-US" sz="3200" dirty="0"/>
            </a:p>
          </p:txBody>
        </p:sp>
        <p:grpSp>
          <p:nvGrpSpPr>
            <p:cNvPr id="226" name="グループ化 225"/>
            <p:cNvGrpSpPr/>
            <p:nvPr/>
          </p:nvGrpSpPr>
          <p:grpSpPr>
            <a:xfrm>
              <a:off x="19505410" y="16338458"/>
              <a:ext cx="3340349" cy="1077218"/>
              <a:chOff x="27792218" y="16630590"/>
              <a:chExt cx="3340349" cy="1077218"/>
            </a:xfrm>
          </p:grpSpPr>
          <p:sp>
            <p:nvSpPr>
              <p:cNvPr id="216" name="テキスト ボックス 215"/>
              <p:cNvSpPr txBox="1"/>
              <p:nvPr/>
            </p:nvSpPr>
            <p:spPr>
              <a:xfrm>
                <a:off x="29317647" y="16630590"/>
                <a:ext cx="1814920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3200" dirty="0" smtClean="0"/>
                  <a:t>o</a:t>
                </a:r>
                <a:r>
                  <a:rPr kumimoji="1" lang="en-US" altLang="ja-JP" sz="3200" dirty="0" smtClean="0"/>
                  <a:t>blique</a:t>
                </a:r>
              </a:p>
              <a:p>
                <a:r>
                  <a:rPr kumimoji="1" lang="en-US" altLang="ja-JP" sz="3200" dirty="0" smtClean="0"/>
                  <a:t>   whistler</a:t>
                </a:r>
                <a:endParaRPr kumimoji="1" lang="ja-JP" altLang="en-US" sz="3200" dirty="0"/>
              </a:p>
            </p:txBody>
          </p:sp>
          <p:sp>
            <p:nvSpPr>
              <p:cNvPr id="221" name="フリーフォーム 220"/>
              <p:cNvSpPr/>
              <p:nvPr/>
            </p:nvSpPr>
            <p:spPr>
              <a:xfrm>
                <a:off x="27792218" y="17013382"/>
                <a:ext cx="1510146" cy="318654"/>
              </a:xfrm>
              <a:custGeom>
                <a:avLst/>
                <a:gdLst>
                  <a:gd name="connsiteX0" fmla="*/ 1510146 w 1510146"/>
                  <a:gd name="connsiteY0" fmla="*/ 0 h 318654"/>
                  <a:gd name="connsiteX1" fmla="*/ 983673 w 1510146"/>
                  <a:gd name="connsiteY1" fmla="*/ 290945 h 318654"/>
                  <a:gd name="connsiteX2" fmla="*/ 0 w 1510146"/>
                  <a:gd name="connsiteY2" fmla="*/ 166254 h 3186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10146" h="318654">
                    <a:moveTo>
                      <a:pt x="1510146" y="0"/>
                    </a:moveTo>
                    <a:cubicBezTo>
                      <a:pt x="1372755" y="131618"/>
                      <a:pt x="1235364" y="263236"/>
                      <a:pt x="983673" y="290945"/>
                    </a:cubicBezTo>
                    <a:cubicBezTo>
                      <a:pt x="731982" y="318654"/>
                      <a:pt x="365991" y="242454"/>
                      <a:pt x="0" y="166254"/>
                    </a:cubicBezTo>
                  </a:path>
                </a:pathLst>
              </a:custGeom>
              <a:ln w="19050">
                <a:solidFill>
                  <a:srgbClr val="000000"/>
                </a:solidFill>
                <a:prstDash val="dash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25" name="グループ化 224"/>
            <p:cNvGrpSpPr/>
            <p:nvPr/>
          </p:nvGrpSpPr>
          <p:grpSpPr>
            <a:xfrm>
              <a:off x="20530647" y="15195450"/>
              <a:ext cx="2386550" cy="1331836"/>
              <a:chOff x="28817455" y="15487582"/>
              <a:chExt cx="2386550" cy="1331836"/>
            </a:xfrm>
          </p:grpSpPr>
          <p:sp>
            <p:nvSpPr>
              <p:cNvPr id="217" name="テキスト ボックス 216"/>
              <p:cNvSpPr txBox="1"/>
              <p:nvPr/>
            </p:nvSpPr>
            <p:spPr>
              <a:xfrm>
                <a:off x="29034821" y="15487582"/>
                <a:ext cx="2169184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3200" dirty="0" smtClean="0"/>
                  <a:t>electron</a:t>
                </a:r>
                <a:endParaRPr kumimoji="1" lang="en-US" altLang="ja-JP" sz="3200" dirty="0" smtClean="0"/>
              </a:p>
              <a:p>
                <a:r>
                  <a:rPr lang="en-US" altLang="ja-JP" sz="3200" dirty="0" smtClean="0"/>
                  <a:t>    Bernstein</a:t>
                </a:r>
                <a:endParaRPr kumimoji="1" lang="ja-JP" altLang="en-US" sz="3200" dirty="0"/>
              </a:p>
            </p:txBody>
          </p:sp>
          <p:sp>
            <p:nvSpPr>
              <p:cNvPr id="222" name="フリーフォーム 221"/>
              <p:cNvSpPr/>
              <p:nvPr/>
            </p:nvSpPr>
            <p:spPr>
              <a:xfrm>
                <a:off x="28817455" y="16082818"/>
                <a:ext cx="568036" cy="127000"/>
              </a:xfrm>
              <a:custGeom>
                <a:avLst/>
                <a:gdLst>
                  <a:gd name="connsiteX0" fmla="*/ 568036 w 568036"/>
                  <a:gd name="connsiteY0" fmla="*/ 113146 h 127000"/>
                  <a:gd name="connsiteX1" fmla="*/ 332509 w 568036"/>
                  <a:gd name="connsiteY1" fmla="*/ 2309 h 127000"/>
                  <a:gd name="connsiteX2" fmla="*/ 0 w 568036"/>
                  <a:gd name="connsiteY2" fmla="*/ 127000 h 12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8036" h="127000">
                    <a:moveTo>
                      <a:pt x="568036" y="113146"/>
                    </a:moveTo>
                    <a:cubicBezTo>
                      <a:pt x="497609" y="56573"/>
                      <a:pt x="427182" y="0"/>
                      <a:pt x="332509" y="2309"/>
                    </a:cubicBezTo>
                    <a:cubicBezTo>
                      <a:pt x="237836" y="4618"/>
                      <a:pt x="118918" y="65809"/>
                      <a:pt x="0" y="127000"/>
                    </a:cubicBezTo>
                  </a:path>
                </a:pathLst>
              </a:custGeom>
              <a:ln w="19050">
                <a:solidFill>
                  <a:srgbClr val="000000"/>
                </a:solidFill>
                <a:prstDash val="dash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3" name="フリーフォーム 222"/>
              <p:cNvSpPr/>
              <p:nvPr/>
            </p:nvSpPr>
            <p:spPr>
              <a:xfrm>
                <a:off x="29149964" y="16265236"/>
                <a:ext cx="235527" cy="235528"/>
              </a:xfrm>
              <a:custGeom>
                <a:avLst/>
                <a:gdLst>
                  <a:gd name="connsiteX0" fmla="*/ 235527 w 235527"/>
                  <a:gd name="connsiteY0" fmla="*/ 0 h 235528"/>
                  <a:gd name="connsiteX1" fmla="*/ 0 w 235527"/>
                  <a:gd name="connsiteY1" fmla="*/ 235528 h 235528"/>
                  <a:gd name="connsiteX2" fmla="*/ 0 w 235527"/>
                  <a:gd name="connsiteY2" fmla="*/ 235528 h 235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5527" h="235528">
                    <a:moveTo>
                      <a:pt x="235527" y="0"/>
                    </a:moveTo>
                    <a:lnTo>
                      <a:pt x="0" y="235528"/>
                    </a:lnTo>
                    <a:lnTo>
                      <a:pt x="0" y="235528"/>
                    </a:lnTo>
                  </a:path>
                </a:pathLst>
              </a:custGeom>
              <a:ln w="19050">
                <a:solidFill>
                  <a:srgbClr val="000000"/>
                </a:solidFill>
                <a:prstDash val="dash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4" name="フリーフォーム 223"/>
              <p:cNvSpPr/>
              <p:nvPr/>
            </p:nvSpPr>
            <p:spPr>
              <a:xfrm>
                <a:off x="28914436" y="16320655"/>
                <a:ext cx="484909" cy="498763"/>
              </a:xfrm>
              <a:custGeom>
                <a:avLst/>
                <a:gdLst>
                  <a:gd name="connsiteX0" fmla="*/ 484909 w 484909"/>
                  <a:gd name="connsiteY0" fmla="*/ 0 h 498763"/>
                  <a:gd name="connsiteX1" fmla="*/ 304800 w 484909"/>
                  <a:gd name="connsiteY1" fmla="*/ 318654 h 498763"/>
                  <a:gd name="connsiteX2" fmla="*/ 0 w 484909"/>
                  <a:gd name="connsiteY2" fmla="*/ 498763 h 498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84909" h="498763">
                    <a:moveTo>
                      <a:pt x="484909" y="0"/>
                    </a:moveTo>
                    <a:cubicBezTo>
                      <a:pt x="435263" y="117763"/>
                      <a:pt x="385618" y="235527"/>
                      <a:pt x="304800" y="318654"/>
                    </a:cubicBezTo>
                    <a:cubicBezTo>
                      <a:pt x="223982" y="401781"/>
                      <a:pt x="111991" y="450272"/>
                      <a:pt x="0" y="498763"/>
                    </a:cubicBezTo>
                  </a:path>
                </a:pathLst>
              </a:custGeom>
              <a:ln w="19050">
                <a:solidFill>
                  <a:srgbClr val="000000"/>
                </a:solidFill>
                <a:prstDash val="dash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28" name="テキスト ボックス 227"/>
            <p:cNvSpPr txBox="1"/>
            <p:nvPr/>
          </p:nvSpPr>
          <p:spPr>
            <a:xfrm rot="16200000">
              <a:off x="12611102" y="15866187"/>
              <a:ext cx="61266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err="1" smtClean="0">
                  <a:latin typeface="Symbol" pitchFamily="18" charset="2"/>
                </a:rPr>
                <a:t>g</a:t>
              </a:r>
              <a:r>
                <a:rPr kumimoji="1" lang="en-US" altLang="ja-JP" sz="2000" baseline="-25000" dirty="0" err="1" smtClean="0">
                  <a:latin typeface="Arial" pitchFamily="34" charset="0"/>
                  <a:cs typeface="Arial" pitchFamily="34" charset="0"/>
                </a:rPr>
                <a:t>max</a:t>
              </a:r>
              <a:endParaRPr kumimoji="1" lang="ja-JP" altLang="en-US" sz="20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テキスト ボックス 257"/>
            <p:cNvSpPr txBox="1"/>
            <p:nvPr/>
          </p:nvSpPr>
          <p:spPr>
            <a:xfrm>
              <a:off x="18416603" y="17676727"/>
              <a:ext cx="441499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MTSI = modified two-stream inst.</a:t>
              </a:r>
            </a:p>
            <a:p>
              <a:r>
                <a:rPr lang="en-US" altLang="ja-JP" dirty="0" smtClean="0">
                  <a:solidFill>
                    <a:srgbClr val="FF0000"/>
                  </a:solidFill>
                </a:rPr>
                <a:t>BI = </a:t>
              </a:r>
              <a:r>
                <a:rPr lang="en-US" altLang="ja-JP" dirty="0" err="1" smtClean="0">
                  <a:solidFill>
                    <a:srgbClr val="FF0000"/>
                  </a:solidFill>
                </a:rPr>
                <a:t>Buneman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 inst.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52" name="角丸四角形 251"/>
          <p:cNvSpPr/>
          <p:nvPr/>
        </p:nvSpPr>
        <p:spPr>
          <a:xfrm>
            <a:off x="19951288" y="35847412"/>
            <a:ext cx="10930014" cy="13073154"/>
          </a:xfrm>
          <a:prstGeom prst="roundRect">
            <a:avLst>
              <a:gd name="adj" fmla="val 5267"/>
            </a:avLst>
          </a:prstGeom>
          <a:solidFill>
            <a:srgbClr val="006600">
              <a:alpha val="5098"/>
            </a:srgbClr>
          </a:solidFill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3" name="テキスト ボックス 252"/>
          <p:cNvSpPr txBox="1"/>
          <p:nvPr/>
        </p:nvSpPr>
        <p:spPr>
          <a:xfrm>
            <a:off x="20388043" y="36133164"/>
            <a:ext cx="1014444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000" b="1" dirty="0" err="1" smtClean="0"/>
              <a:t>M</a:t>
            </a:r>
            <a:r>
              <a:rPr kumimoji="1" lang="en-US" altLang="ja-JP" sz="4000" b="1" baseline="-25000" dirty="0" err="1" smtClean="0"/>
              <a:t>A_foot</a:t>
            </a:r>
            <a:r>
              <a:rPr kumimoji="1" lang="en-US" altLang="ja-JP" sz="4000" b="1" dirty="0" smtClean="0"/>
              <a:t> dependence of saturation temperature</a:t>
            </a:r>
          </a:p>
          <a:p>
            <a:pPr algn="ctr"/>
            <a:r>
              <a:rPr lang="en-US" altLang="ja-JP" sz="4000" b="1" dirty="0" smtClean="0"/>
              <a:t>(comparison between </a:t>
            </a:r>
            <a:r>
              <a:rPr kumimoji="1" lang="en-US" altLang="ja-JP" sz="4000" b="1" dirty="0" smtClean="0"/>
              <a:t>MTSI </a:t>
            </a:r>
            <a:r>
              <a:rPr lang="en-US" altLang="ja-JP" sz="4000" b="1" dirty="0" smtClean="0"/>
              <a:t>and</a:t>
            </a:r>
            <a:r>
              <a:rPr kumimoji="1" lang="en-US" altLang="ja-JP" sz="4000" b="1" dirty="0" smtClean="0"/>
              <a:t> BI)</a:t>
            </a:r>
            <a:endParaRPr kumimoji="1" lang="ja-JP" altLang="en-US" sz="4000" b="1" dirty="0"/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27103464" y="37985750"/>
            <a:ext cx="37147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3600" dirty="0" smtClean="0">
                <a:latin typeface="Symbol" pitchFamily="18" charset="2"/>
              </a:rPr>
              <a:t> b</a:t>
            </a:r>
            <a:r>
              <a:rPr kumimoji="1" lang="en-US" altLang="ja-JP" sz="3600" baseline="-25000" dirty="0" smtClean="0"/>
              <a:t>e||</a:t>
            </a:r>
            <a:r>
              <a:rPr kumimoji="1" lang="en-US" altLang="ja-JP" sz="3600" dirty="0" smtClean="0"/>
              <a:t> less </a:t>
            </a:r>
            <a:r>
              <a:rPr kumimoji="1" lang="en-US" altLang="ja-JP" sz="3600" dirty="0" err="1" smtClean="0"/>
              <a:t>depende</a:t>
            </a:r>
            <a:r>
              <a:rPr kumimoji="1" lang="en-US" altLang="ja-JP" sz="3600" dirty="0" smtClean="0"/>
              <a:t>-</a:t>
            </a:r>
          </a:p>
          <a:p>
            <a:r>
              <a:rPr kumimoji="1" lang="en-US" altLang="ja-JP" sz="3600" dirty="0" smtClean="0"/>
              <a:t>  </a:t>
            </a:r>
            <a:r>
              <a:rPr kumimoji="1" lang="en-US" altLang="ja-JP" sz="3600" dirty="0" err="1" smtClean="0"/>
              <a:t>nt</a:t>
            </a:r>
            <a:r>
              <a:rPr kumimoji="1" lang="en-US" altLang="ja-JP" sz="3600" dirty="0" smtClean="0"/>
              <a:t> on </a:t>
            </a:r>
            <a:r>
              <a:rPr kumimoji="1" lang="en-US" altLang="ja-JP" sz="3600" dirty="0" err="1" smtClean="0"/>
              <a:t>M</a:t>
            </a:r>
            <a:r>
              <a:rPr kumimoji="1" lang="en-US" altLang="ja-JP" sz="3600" baseline="-25000" dirty="0" err="1" smtClean="0"/>
              <a:t>A_foot</a:t>
            </a:r>
            <a:r>
              <a:rPr kumimoji="1" lang="en-US" altLang="ja-JP" sz="3600" dirty="0" smtClean="0"/>
              <a:t> for </a:t>
            </a:r>
          </a:p>
          <a:p>
            <a:r>
              <a:rPr lang="en-US" altLang="ja-JP" sz="3600" dirty="0" smtClean="0"/>
              <a:t>  </a:t>
            </a:r>
            <a:r>
              <a:rPr kumimoji="1" lang="en-US" altLang="ja-JP" sz="3600" dirty="0" smtClean="0"/>
              <a:t>MTSI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3600" dirty="0" smtClean="0">
                <a:latin typeface="Symbol" pitchFamily="18" charset="2"/>
              </a:rPr>
              <a:t> </a:t>
            </a:r>
            <a:r>
              <a:rPr lang="en-US" altLang="ja-JP" sz="3600" dirty="0" err="1" smtClean="0">
                <a:latin typeface="Symbol" pitchFamily="18" charset="2"/>
              </a:rPr>
              <a:t>b</a:t>
            </a:r>
            <a:r>
              <a:rPr lang="en-US" altLang="ja-JP" sz="3600" baseline="-25000" dirty="0" err="1" smtClean="0"/>
              <a:t>ex</a:t>
            </a:r>
            <a:r>
              <a:rPr lang="en-US" altLang="ja-JP" sz="3600" dirty="0" smtClean="0"/>
              <a:t> increases with </a:t>
            </a:r>
          </a:p>
          <a:p>
            <a:r>
              <a:rPr lang="en-US" altLang="ja-JP" sz="3600" dirty="0" smtClean="0"/>
              <a:t>  </a:t>
            </a:r>
            <a:r>
              <a:rPr lang="en-US" altLang="ja-JP" sz="3600" dirty="0" err="1" smtClean="0"/>
              <a:t>M</a:t>
            </a:r>
            <a:r>
              <a:rPr lang="en-US" altLang="ja-JP" sz="3600" baseline="-25000" dirty="0" err="1" smtClean="0"/>
              <a:t>A_foot</a:t>
            </a:r>
            <a:r>
              <a:rPr lang="en-US" altLang="ja-JP" sz="3600" dirty="0" smtClean="0"/>
              <a:t> for BI</a:t>
            </a:r>
            <a:endParaRPr kumimoji="1" lang="ja-JP" altLang="en-US" sz="3600" dirty="0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20245416" y="45321839"/>
            <a:ext cx="103585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en-US" altLang="ja-JP" sz="4000" dirty="0" smtClean="0"/>
              <a:t>Saturation temperature for MTSI does not depend much on </a:t>
            </a:r>
            <a:r>
              <a:rPr kumimoji="1" lang="en-US" altLang="ja-JP" sz="4000" dirty="0" err="1" smtClean="0"/>
              <a:t>M</a:t>
            </a:r>
            <a:r>
              <a:rPr kumimoji="1" lang="en-US" altLang="ja-JP" sz="4000" baseline="-25000" dirty="0" err="1" smtClean="0"/>
              <a:t>A_foot</a:t>
            </a:r>
            <a:r>
              <a:rPr kumimoji="1" lang="en-US" altLang="ja-JP" sz="4000" dirty="0" smtClean="0"/>
              <a:t>. This may be related with </a:t>
            </a:r>
            <a:r>
              <a:rPr lang="en-US" altLang="ja-JP" sz="4000" dirty="0" err="1" smtClean="0">
                <a:latin typeface="Symbol" pitchFamily="18" charset="2"/>
              </a:rPr>
              <a:t>Q</a:t>
            </a:r>
            <a:r>
              <a:rPr lang="en-US" altLang="ja-JP" sz="4000" baseline="-25000" dirty="0" err="1" smtClean="0"/>
              <a:t>Bn</a:t>
            </a:r>
            <a:r>
              <a:rPr lang="en-US" altLang="ja-JP" sz="4000" dirty="0" smtClean="0"/>
              <a:t> </a:t>
            </a:r>
            <a:r>
              <a:rPr kumimoji="1" lang="en-US" altLang="ja-JP" sz="4000" dirty="0" smtClean="0"/>
              <a:t>dependence of EM/ES ratio of oblique whistler waves. The ratio rapidly increases as </a:t>
            </a:r>
            <a:r>
              <a:rPr lang="en-US" altLang="ja-JP" sz="4000" dirty="0" err="1" smtClean="0">
                <a:latin typeface="Symbol" pitchFamily="18" charset="2"/>
              </a:rPr>
              <a:t>Q</a:t>
            </a:r>
            <a:r>
              <a:rPr lang="en-US" altLang="ja-JP" sz="4000" baseline="-25000" dirty="0" err="1" smtClean="0"/>
              <a:t>Bn</a:t>
            </a:r>
            <a:r>
              <a:rPr lang="en-US" altLang="ja-JP" sz="4000" dirty="0" smtClean="0"/>
              <a:t> deviates from 90</a:t>
            </a:r>
            <a:r>
              <a:rPr lang="en-US" altLang="ja-JP" sz="4000" baseline="30000" dirty="0" smtClean="0">
                <a:latin typeface="Symbol" pitchFamily="18" charset="2"/>
              </a:rPr>
              <a:t>o</a:t>
            </a:r>
            <a:r>
              <a:rPr kumimoji="1" lang="en-US" altLang="ja-JP" sz="4000" dirty="0" smtClean="0"/>
              <a:t> [Wu et al., </a:t>
            </a:r>
            <a:r>
              <a:rPr kumimoji="1" lang="en-US" altLang="ja-JP" sz="4000" dirty="0" smtClean="0"/>
              <a:t>1983, </a:t>
            </a:r>
            <a:r>
              <a:rPr kumimoji="1" lang="en-US" altLang="ja-JP" sz="4000" dirty="0" err="1" smtClean="0"/>
              <a:t>PoF</a:t>
            </a:r>
            <a:r>
              <a:rPr kumimoji="1" lang="en-US" altLang="ja-JP" sz="4000" dirty="0" smtClean="0"/>
              <a:t>].</a:t>
            </a:r>
            <a:endParaRPr kumimoji="1" lang="ja-JP" altLang="en-US" sz="4000" dirty="0"/>
          </a:p>
        </p:txBody>
      </p:sp>
      <p:pic>
        <p:nvPicPr>
          <p:cNvPr id="256" name="Picture 141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136407" y="37487039"/>
            <a:ext cx="7085001" cy="771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7" name="テキスト ボックス 256"/>
          <p:cNvSpPr txBox="1"/>
          <p:nvPr/>
        </p:nvSpPr>
        <p:spPr>
          <a:xfrm>
            <a:off x="26531960" y="41540144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 smtClean="0"/>
              <a:t>MTSI dominant for</a:t>
            </a:r>
          </a:p>
          <a:p>
            <a:r>
              <a:rPr lang="en-US" altLang="ja-JP" sz="3600" dirty="0" smtClean="0"/>
              <a:t>      </a:t>
            </a:r>
            <a:r>
              <a:rPr lang="en-US" altLang="ja-JP" sz="3600" dirty="0" err="1" smtClean="0"/>
              <a:t>M</a:t>
            </a:r>
            <a:r>
              <a:rPr lang="en-US" altLang="ja-JP" sz="3600" baseline="-25000" dirty="0" err="1" smtClean="0"/>
              <a:t>A_foot</a:t>
            </a:r>
            <a:r>
              <a:rPr lang="en-US" altLang="ja-JP" sz="3600" dirty="0" smtClean="0"/>
              <a:t> </a:t>
            </a:r>
            <a:r>
              <a:rPr lang="en-US" altLang="ja-JP" sz="3600" dirty="0" smtClean="0"/>
              <a:t>≤ 20 ~ </a:t>
            </a:r>
            <a:r>
              <a:rPr lang="en-US" altLang="ja-JP" sz="3600" dirty="0" smtClean="0"/>
              <a:t>30</a:t>
            </a:r>
            <a:endParaRPr lang="en-US" altLang="ja-JP" sz="3600" dirty="0" smtClean="0"/>
          </a:p>
          <a:p>
            <a:r>
              <a:rPr lang="en-US" altLang="ja-JP" sz="3600" dirty="0" smtClean="0"/>
              <a:t>BI </a:t>
            </a:r>
            <a:r>
              <a:rPr lang="en-US" altLang="ja-JP" sz="3600" dirty="0" smtClean="0"/>
              <a:t>dominant for</a:t>
            </a:r>
            <a:endParaRPr lang="en-US" altLang="ja-JP" sz="3600" dirty="0" smtClean="0"/>
          </a:p>
          <a:p>
            <a:r>
              <a:rPr lang="en-US" altLang="ja-JP" sz="3600" dirty="0" smtClean="0"/>
              <a:t>      </a:t>
            </a:r>
            <a:r>
              <a:rPr lang="en-US" altLang="ja-JP" sz="3600" dirty="0" err="1" smtClean="0"/>
              <a:t>M</a:t>
            </a:r>
            <a:r>
              <a:rPr lang="en-US" altLang="ja-JP" sz="3600" baseline="-25000" dirty="0" err="1" smtClean="0"/>
              <a:t>A_foot</a:t>
            </a:r>
            <a:r>
              <a:rPr lang="en-US" altLang="ja-JP" sz="3600" dirty="0" smtClean="0"/>
              <a:t> </a:t>
            </a:r>
            <a:r>
              <a:rPr lang="en-US" altLang="ja-JP" sz="3600" dirty="0" smtClean="0"/>
              <a:t>≥ 20 ~ </a:t>
            </a:r>
            <a:r>
              <a:rPr lang="en-US" altLang="ja-JP" sz="3600" dirty="0" smtClean="0"/>
              <a:t>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4242</TotalTime>
  <Words>740</Words>
  <Application>Microsoft PowerPoint</Application>
  <PresentationFormat>ユーザー設定</PresentationFormat>
  <Paragraphs>95</Paragraphs>
  <Slides>1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標準デザイン</vt:lpstr>
      <vt:lpstr>Microsoft 数式 3.0</vt:lpstr>
      <vt:lpstr>数式</vt:lpstr>
      <vt:lpstr>スライド 1</vt:lpstr>
    </vt:vector>
  </TitlesOfParts>
  <Company>kyushu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Shuichi Matsukiyo</dc:creator>
  <cp:lastModifiedBy>Shumat</cp:lastModifiedBy>
  <cp:revision>237</cp:revision>
  <dcterms:created xsi:type="dcterms:W3CDTF">2006-07-13T05:07:16Z</dcterms:created>
  <dcterms:modified xsi:type="dcterms:W3CDTF">2008-10-03T01:07:17Z</dcterms:modified>
</cp:coreProperties>
</file>